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37"/>
  </p:notesMasterIdLst>
  <p:handoutMasterIdLst>
    <p:handoutMasterId r:id="rId38"/>
  </p:handoutMasterIdLst>
  <p:sldIdLst>
    <p:sldId id="381" r:id="rId2"/>
    <p:sldId id="369" r:id="rId3"/>
    <p:sldId id="367" r:id="rId4"/>
    <p:sldId id="413" r:id="rId5"/>
    <p:sldId id="453" r:id="rId6"/>
    <p:sldId id="498" r:id="rId7"/>
    <p:sldId id="474" r:id="rId8"/>
    <p:sldId id="510" r:id="rId9"/>
    <p:sldId id="475" r:id="rId10"/>
    <p:sldId id="368" r:id="rId11"/>
    <p:sldId id="415" r:id="rId12"/>
    <p:sldId id="520" r:id="rId13"/>
    <p:sldId id="534" r:id="rId14"/>
    <p:sldId id="539" r:id="rId15"/>
    <p:sldId id="549" r:id="rId16"/>
    <p:sldId id="515" r:id="rId17"/>
    <p:sldId id="334" r:id="rId18"/>
    <p:sldId id="393" r:id="rId19"/>
    <p:sldId id="505" r:id="rId20"/>
    <p:sldId id="396" r:id="rId21"/>
    <p:sldId id="400" r:id="rId22"/>
    <p:sldId id="421" r:id="rId23"/>
    <p:sldId id="451" r:id="rId24"/>
    <p:sldId id="454" r:id="rId25"/>
    <p:sldId id="477" r:id="rId26"/>
    <p:sldId id="448" r:id="rId27"/>
    <p:sldId id="423" r:id="rId28"/>
    <p:sldId id="426" r:id="rId29"/>
    <p:sldId id="509" r:id="rId30"/>
    <p:sldId id="441" r:id="rId31"/>
    <p:sldId id="442" r:id="rId32"/>
    <p:sldId id="499" r:id="rId33"/>
    <p:sldId id="507" r:id="rId34"/>
    <p:sldId id="444" r:id="rId35"/>
    <p:sldId id="483"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4A155D9-E0ED-4A42-A5A0-4711E508753A}">
          <p14:sldIdLst>
            <p14:sldId id="381"/>
            <p14:sldId id="369"/>
            <p14:sldId id="367"/>
            <p14:sldId id="413"/>
            <p14:sldId id="453"/>
            <p14:sldId id="498"/>
            <p14:sldId id="474"/>
            <p14:sldId id="510"/>
            <p14:sldId id="475"/>
            <p14:sldId id="368"/>
            <p14:sldId id="415"/>
            <p14:sldId id="520"/>
            <p14:sldId id="534"/>
            <p14:sldId id="539"/>
            <p14:sldId id="549"/>
          </p14:sldIdLst>
        </p14:section>
        <p14:section name="Untitled Section" id="{AF37EC22-5F87-4B46-BBC3-60354B21E3BD}">
          <p14:sldIdLst>
            <p14:sldId id="515"/>
            <p14:sldId id="334"/>
            <p14:sldId id="393"/>
            <p14:sldId id="505"/>
            <p14:sldId id="396"/>
            <p14:sldId id="400"/>
            <p14:sldId id="421"/>
            <p14:sldId id="451"/>
            <p14:sldId id="454"/>
            <p14:sldId id="477"/>
            <p14:sldId id="448"/>
            <p14:sldId id="423"/>
            <p14:sldId id="426"/>
            <p14:sldId id="509"/>
            <p14:sldId id="441"/>
            <p14:sldId id="442"/>
            <p14:sldId id="499"/>
            <p14:sldId id="507"/>
            <p14:sldId id="444"/>
            <p14:sldId id="483"/>
          </p14:sldIdLst>
        </p14:section>
      </p14:sectionLst>
    </p:ext>
    <p:ext uri="{EFAFB233-063F-42B5-8137-9DF3F51BA10A}">
      <p15:sldGuideLst xmlns:p15="http://schemas.microsoft.com/office/powerpoint/2012/main">
        <p15:guide id="1" orient="horz" pos="18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23" clrIdx="0"/>
  <p:cmAuthor id="1" name="John T. Brooks" initials="JTBrooks" lastIdx="1" clrIdx="1"/>
  <p:cmAuthor id="2" name="Smith, Elizabeth (CDC/OPHPR/DEO)" initials="SE(" lastIdx="26" clrIdx="2">
    <p:extLst>
      <p:ext uri="{19B8F6BF-5375-455C-9EA6-DF929625EA0E}">
        <p15:presenceInfo xmlns:p15="http://schemas.microsoft.com/office/powerpoint/2012/main" userId="S-1-5-21-1207783550-2075000910-922709458-542685" providerId="AD"/>
      </p:ext>
    </p:extLst>
  </p:cmAuthor>
  <p:cmAuthor id="3" name="Laura Smith" initials="LAS" lastIdx="9" clrIdx="3">
    <p:extLst>
      <p:ext uri="{19B8F6BF-5375-455C-9EA6-DF929625EA0E}">
        <p15:presenceInfo xmlns:p15="http://schemas.microsoft.com/office/powerpoint/2012/main" userId="Laura Smith" providerId="None"/>
      </p:ext>
    </p:extLst>
  </p:cmAuthor>
  <p:cmAuthor id="4" name="Tran, Annie (CDC/OPHPR/DEO) (CTR)" initials="TA((" lastIdx="1" clrIdx="4">
    <p:extLst>
      <p:ext uri="{19B8F6BF-5375-455C-9EA6-DF929625EA0E}">
        <p15:presenceInfo xmlns:p15="http://schemas.microsoft.com/office/powerpoint/2012/main" userId="S-1-5-21-1207783550-2075000910-922709458-448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B26"/>
    <a:srgbClr val="4971F2"/>
    <a:srgbClr val="0039A6"/>
    <a:srgbClr val="007D57"/>
    <a:srgbClr val="7F7F7F"/>
    <a:srgbClr val="FDFDFD"/>
    <a:srgbClr val="92AC32"/>
    <a:srgbClr val="87BC32"/>
    <a:srgbClr val="C4A986"/>
    <a:srgbClr val="E7B26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3529" autoAdjust="0"/>
  </p:normalViewPr>
  <p:slideViewPr>
    <p:cSldViewPr snapToGrid="0">
      <p:cViewPr>
        <p:scale>
          <a:sx n="70" d="100"/>
          <a:sy n="70" d="100"/>
        </p:scale>
        <p:origin x="-1002" y="30"/>
      </p:cViewPr>
      <p:guideLst>
        <p:guide orient="horz" pos="182"/>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0128B15-46FC-4818-A533-941141BAFC88}" type="datetimeFigureOut">
              <a:rPr lang="en-US" smtClean="0"/>
              <a:t>3/28/2016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621586-81E7-4D3E-B9EA-F259B027B883}" type="slidenum">
              <a:rPr lang="en-US" smtClean="0"/>
              <a:t>‹Nº›</a:t>
            </a:fld>
            <a:endParaRPr lang="en-US"/>
          </a:p>
        </p:txBody>
      </p:sp>
    </p:spTree>
    <p:extLst>
      <p:ext uri="{BB962C8B-B14F-4D97-AF65-F5344CB8AC3E}">
        <p14:creationId xmlns:p14="http://schemas.microsoft.com/office/powerpoint/2010/main" val="276408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BEBB053-4353-4BF1-955C-EA2745E75DC5}" type="datetimeFigureOut">
              <a:rPr lang="en-US" smtClean="0"/>
              <a:t>3/28/2016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E7C42D-B31F-455B-B98F-968F38AB9C34}" type="slidenum">
              <a:rPr lang="en-US" smtClean="0"/>
              <a:t>‹Nº›</a:t>
            </a:fld>
            <a:endParaRPr lang="en-US"/>
          </a:p>
        </p:txBody>
      </p:sp>
    </p:spTree>
    <p:extLst>
      <p:ext uri="{BB962C8B-B14F-4D97-AF65-F5344CB8AC3E}">
        <p14:creationId xmlns:p14="http://schemas.microsoft.com/office/powerpoint/2010/main" val="268006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1</a:t>
            </a:fld>
            <a:endParaRPr lang="es" dirty="0"/>
          </a:p>
        </p:txBody>
      </p:sp>
    </p:spTree>
    <p:extLst>
      <p:ext uri="{BB962C8B-B14F-4D97-AF65-F5344CB8AC3E}">
        <p14:creationId xmlns:p14="http://schemas.microsoft.com/office/powerpoint/2010/main" val="133683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smtClean="0"/>
          </a:p>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10</a:t>
            </a:fld>
            <a:endParaRPr lang="es" dirty="0"/>
          </a:p>
        </p:txBody>
      </p:sp>
    </p:spTree>
    <p:extLst>
      <p:ext uri="{BB962C8B-B14F-4D97-AF65-F5344CB8AC3E}">
        <p14:creationId xmlns:p14="http://schemas.microsoft.com/office/powerpoint/2010/main" val="417831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11</a:t>
            </a:fld>
            <a:endParaRPr lang="es" dirty="0"/>
          </a:p>
        </p:txBody>
      </p:sp>
    </p:spTree>
    <p:extLst>
      <p:ext uri="{BB962C8B-B14F-4D97-AF65-F5344CB8AC3E}">
        <p14:creationId xmlns:p14="http://schemas.microsoft.com/office/powerpoint/2010/main" val="116651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12</a:t>
            </a:fld>
            <a:endParaRPr lang="es" dirty="0"/>
          </a:p>
        </p:txBody>
      </p:sp>
    </p:spTree>
    <p:extLst>
      <p:ext uri="{BB962C8B-B14F-4D97-AF65-F5344CB8AC3E}">
        <p14:creationId xmlns:p14="http://schemas.microsoft.com/office/powerpoint/2010/main" val="761374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13</a:t>
            </a:fld>
            <a:endParaRPr lang="es" dirty="0"/>
          </a:p>
        </p:txBody>
      </p:sp>
    </p:spTree>
    <p:extLst>
      <p:ext uri="{BB962C8B-B14F-4D97-AF65-F5344CB8AC3E}">
        <p14:creationId xmlns:p14="http://schemas.microsoft.com/office/powerpoint/2010/main" val="115456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14</a:t>
            </a:fld>
            <a:endParaRPr lang="es"/>
          </a:p>
        </p:txBody>
      </p:sp>
    </p:spTree>
    <p:extLst>
      <p:ext uri="{BB962C8B-B14F-4D97-AF65-F5344CB8AC3E}">
        <p14:creationId xmlns:p14="http://schemas.microsoft.com/office/powerpoint/2010/main" val="32984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DFE7C42D-B31F-455B-B98F-968F38AB9C34}" type="slidenum">
              <a:rPr/>
              <a:t>15</a:t>
            </a:fld>
            <a:endParaRPr lang="es"/>
          </a:p>
        </p:txBody>
      </p:sp>
    </p:spTree>
    <p:extLst>
      <p:ext uri="{BB962C8B-B14F-4D97-AF65-F5344CB8AC3E}">
        <p14:creationId xmlns:p14="http://schemas.microsoft.com/office/powerpoint/2010/main" val="172458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smtClean="0"/>
          </a:p>
        </p:txBody>
      </p:sp>
      <p:sp>
        <p:nvSpPr>
          <p:cNvPr id="4" name="Slide Number Placeholder 3"/>
          <p:cNvSpPr>
            <a:spLocks noGrp="1"/>
          </p:cNvSpPr>
          <p:nvPr>
            <p:ph type="sldNum" sz="quarter" idx="10"/>
          </p:nvPr>
        </p:nvSpPr>
        <p:spPr/>
        <p:txBody>
          <a:bodyPr/>
          <a:lstStyle/>
          <a:p>
            <a:pPr algn="l" rtl="0"/>
            <a:fld id="{DFE7C42D-B31F-455B-B98F-968F38AB9C34}" type="slidenum">
              <a:rPr/>
              <a:t>16</a:t>
            </a:fld>
            <a:endParaRPr lang="es" dirty="0"/>
          </a:p>
        </p:txBody>
      </p:sp>
    </p:spTree>
    <p:extLst>
      <p:ext uri="{BB962C8B-B14F-4D97-AF65-F5344CB8AC3E}">
        <p14:creationId xmlns:p14="http://schemas.microsoft.com/office/powerpoint/2010/main" val="277185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17</a:t>
            </a:fld>
            <a:endParaRPr lang="es"/>
          </a:p>
        </p:txBody>
      </p:sp>
    </p:spTree>
    <p:extLst>
      <p:ext uri="{BB962C8B-B14F-4D97-AF65-F5344CB8AC3E}">
        <p14:creationId xmlns:p14="http://schemas.microsoft.com/office/powerpoint/2010/main" val="263831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18</a:t>
            </a:fld>
            <a:endParaRPr lang="es"/>
          </a:p>
        </p:txBody>
      </p:sp>
    </p:spTree>
    <p:extLst>
      <p:ext uri="{BB962C8B-B14F-4D97-AF65-F5344CB8AC3E}">
        <p14:creationId xmlns:p14="http://schemas.microsoft.com/office/powerpoint/2010/main" val="398032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smtClean="0"/>
          </a:p>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20</a:t>
            </a:fld>
            <a:endParaRPr lang="es"/>
          </a:p>
        </p:txBody>
      </p:sp>
    </p:spTree>
    <p:extLst>
      <p:ext uri="{BB962C8B-B14F-4D97-AF65-F5344CB8AC3E}">
        <p14:creationId xmlns:p14="http://schemas.microsoft.com/office/powerpoint/2010/main" val="216686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lgn="l" rtl="0">
              <a:buFont typeface="Arial" panose="020B0604020202020204" pitchFamily="34" charset="0"/>
              <a:buChar char="•"/>
            </a:pPr>
            <a:endParaRPr lang="es" baseline="0" dirty="0" smtClean="0"/>
          </a:p>
        </p:txBody>
      </p:sp>
      <p:sp>
        <p:nvSpPr>
          <p:cNvPr id="4" name="Slide Number Placeholder 3"/>
          <p:cNvSpPr>
            <a:spLocks noGrp="1"/>
          </p:cNvSpPr>
          <p:nvPr>
            <p:ph type="sldNum" sz="quarter" idx="10"/>
          </p:nvPr>
        </p:nvSpPr>
        <p:spPr/>
        <p:txBody>
          <a:bodyPr/>
          <a:lstStyle/>
          <a:p>
            <a:pPr algn="l" rtl="0"/>
            <a:fld id="{7EFB2EB4-38F3-436C-8085-1BBDC5BE8E01}" type="slidenum">
              <a:rPr>
                <a:solidFill>
                  <a:prstClr val="black"/>
                </a:solidFill>
              </a:rPr>
              <a:pPr/>
              <a:t>2</a:t>
            </a:fld>
            <a:endParaRPr lang="es" dirty="0">
              <a:solidFill>
                <a:prstClr val="black"/>
              </a:solidFill>
            </a:endParaRPr>
          </a:p>
        </p:txBody>
      </p:sp>
    </p:spTree>
    <p:extLst>
      <p:ext uri="{BB962C8B-B14F-4D97-AF65-F5344CB8AC3E}">
        <p14:creationId xmlns:p14="http://schemas.microsoft.com/office/powerpoint/2010/main" val="3183551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3AD7961-3D85-4216-8DBB-230BCF5583E5}" type="slidenum">
              <a:rPr>
                <a:solidFill>
                  <a:prstClr val="black"/>
                </a:solidFill>
              </a:rPr>
              <a:pPr/>
              <a:t>21</a:t>
            </a:fld>
            <a:endParaRPr lang="es">
              <a:solidFill>
                <a:prstClr val="black"/>
              </a:solidFill>
            </a:endParaRPr>
          </a:p>
        </p:txBody>
      </p:sp>
    </p:spTree>
    <p:extLst>
      <p:ext uri="{BB962C8B-B14F-4D97-AF65-F5344CB8AC3E}">
        <p14:creationId xmlns:p14="http://schemas.microsoft.com/office/powerpoint/2010/main" val="1674123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82688" y="698500"/>
            <a:ext cx="4646612" cy="3486150"/>
          </a:xfrm>
          <a:ln/>
        </p:spPr>
      </p:sp>
      <p:sp>
        <p:nvSpPr>
          <p:cNvPr id="20483" name="Notes Placeholder 2"/>
          <p:cNvSpPr>
            <a:spLocks noGrp="1"/>
          </p:cNvSpPr>
          <p:nvPr>
            <p:ph type="body" idx="1"/>
          </p:nvPr>
        </p:nvSpPr>
        <p:spPr>
          <a:noFill/>
        </p:spPr>
        <p:txBody>
          <a:bodyPr/>
          <a:lstStyle/>
          <a:p>
            <a:endParaRPr lang="es" altLang="en-US" dirty="0" smtClean="0"/>
          </a:p>
        </p:txBody>
      </p:sp>
      <p:sp>
        <p:nvSpPr>
          <p:cNvPr id="20484" name="Slide Number Placeholder 3"/>
          <p:cNvSpPr>
            <a:spLocks noGrp="1"/>
          </p:cNvSpPr>
          <p:nvPr>
            <p:ph type="sldNum" sz="quarter" idx="5"/>
          </p:nvPr>
        </p:nvSpPr>
        <p:spPr>
          <a:noFill/>
        </p:spPr>
        <p:txBody>
          <a:bodyPr/>
          <a:lstStyle>
            <a:lvl1pPr eaLnBrk="0" hangingPunct="0">
              <a:spcBef>
                <a:spcPct val="30000"/>
              </a:spcBef>
              <a:defRPr sz="1300">
                <a:solidFill>
                  <a:schemeClr val="tx1"/>
                </a:solidFill>
                <a:latin typeface="Times New Roman" pitchFamily="18" charset="0"/>
              </a:defRPr>
            </a:lvl1pPr>
            <a:lvl2pPr marL="756953" indent="-291135" eaLnBrk="0" hangingPunct="0">
              <a:spcBef>
                <a:spcPct val="30000"/>
              </a:spcBef>
              <a:defRPr sz="1300">
                <a:solidFill>
                  <a:schemeClr val="tx1"/>
                </a:solidFill>
                <a:latin typeface="Times New Roman" pitchFamily="18" charset="0"/>
              </a:defRPr>
            </a:lvl2pPr>
            <a:lvl3pPr marL="1164543" indent="-232909" eaLnBrk="0" hangingPunct="0">
              <a:spcBef>
                <a:spcPct val="30000"/>
              </a:spcBef>
              <a:defRPr sz="1300">
                <a:solidFill>
                  <a:schemeClr val="tx1"/>
                </a:solidFill>
                <a:latin typeface="Times New Roman" pitchFamily="18" charset="0"/>
              </a:defRPr>
            </a:lvl3pPr>
            <a:lvl4pPr marL="1630360" indent="-232909" eaLnBrk="0" hangingPunct="0">
              <a:spcBef>
                <a:spcPct val="30000"/>
              </a:spcBef>
              <a:defRPr sz="1300">
                <a:solidFill>
                  <a:schemeClr val="tx1"/>
                </a:solidFill>
                <a:latin typeface="Times New Roman" pitchFamily="18" charset="0"/>
              </a:defRPr>
            </a:lvl4pPr>
            <a:lvl5pPr marL="2096178" indent="-232909" eaLnBrk="0" hangingPunct="0">
              <a:spcBef>
                <a:spcPct val="30000"/>
              </a:spcBef>
              <a:defRPr sz="1300">
                <a:solidFill>
                  <a:schemeClr val="tx1"/>
                </a:solidFill>
                <a:latin typeface="Times New Roman" pitchFamily="18" charset="0"/>
              </a:defRPr>
            </a:lvl5pPr>
            <a:lvl6pPr marL="2561995" indent="-232909" eaLnBrk="0" fontAlgn="base" hangingPunct="0">
              <a:spcBef>
                <a:spcPct val="30000"/>
              </a:spcBef>
              <a:spcAft>
                <a:spcPct val="0"/>
              </a:spcAft>
              <a:defRPr sz="1300">
                <a:solidFill>
                  <a:schemeClr val="tx1"/>
                </a:solidFill>
                <a:latin typeface="Times New Roman" pitchFamily="18" charset="0"/>
              </a:defRPr>
            </a:lvl6pPr>
            <a:lvl7pPr marL="3027812" indent="-232909" eaLnBrk="0" fontAlgn="base" hangingPunct="0">
              <a:spcBef>
                <a:spcPct val="30000"/>
              </a:spcBef>
              <a:spcAft>
                <a:spcPct val="0"/>
              </a:spcAft>
              <a:defRPr sz="1300">
                <a:solidFill>
                  <a:schemeClr val="tx1"/>
                </a:solidFill>
                <a:latin typeface="Times New Roman" pitchFamily="18" charset="0"/>
              </a:defRPr>
            </a:lvl7pPr>
            <a:lvl8pPr marL="3493630" indent="-232909" eaLnBrk="0" fontAlgn="base" hangingPunct="0">
              <a:spcBef>
                <a:spcPct val="30000"/>
              </a:spcBef>
              <a:spcAft>
                <a:spcPct val="0"/>
              </a:spcAft>
              <a:defRPr sz="1300">
                <a:solidFill>
                  <a:schemeClr val="tx1"/>
                </a:solidFill>
                <a:latin typeface="Times New Roman" pitchFamily="18" charset="0"/>
              </a:defRPr>
            </a:lvl8pPr>
            <a:lvl9pPr marL="3959447" indent="-232909" eaLnBrk="0" fontAlgn="base" hangingPunct="0">
              <a:spcBef>
                <a:spcPct val="30000"/>
              </a:spcBef>
              <a:spcAft>
                <a:spcPct val="0"/>
              </a:spcAft>
              <a:defRPr sz="1300">
                <a:solidFill>
                  <a:schemeClr val="tx1"/>
                </a:solidFill>
                <a:latin typeface="Times New Roman" pitchFamily="18" charset="0"/>
              </a:defRPr>
            </a:lvl9pPr>
          </a:lstStyle>
          <a:p>
            <a:pPr algn="l" rtl="0" eaLnBrk="1" hangingPunct="1">
              <a:spcBef>
                <a:spcPct val="0"/>
              </a:spcBef>
            </a:pPr>
            <a:fld id="{31153E12-E435-4F42-A49F-5233604EC5D3}" type="slidenum">
              <a:rPr>
                <a:solidFill>
                  <a:prstClr val="black"/>
                </a:solidFill>
              </a:rPr>
              <a:pPr eaLnBrk="1" hangingPunct="1">
                <a:spcBef>
                  <a:spcPct val="0"/>
                </a:spcBef>
              </a:pPr>
              <a:t>22</a:t>
            </a:fld>
            <a:endParaRPr lang="es" altLang="en-US">
              <a:solidFill>
                <a:prstClr val="black"/>
              </a:solidFill>
            </a:endParaRPr>
          </a:p>
        </p:txBody>
      </p:sp>
    </p:spTree>
    <p:extLst>
      <p:ext uri="{BB962C8B-B14F-4D97-AF65-F5344CB8AC3E}">
        <p14:creationId xmlns:p14="http://schemas.microsoft.com/office/powerpoint/2010/main" val="267598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lgn="l" rtl="0"/>
            <a:fld id="{DFE7C42D-B31F-455B-B98F-968F38AB9C34}" type="slidenum">
              <a:rPr/>
              <a:t>23</a:t>
            </a:fld>
            <a:endParaRPr lang="es"/>
          </a:p>
        </p:txBody>
      </p:sp>
    </p:spTree>
    <p:extLst>
      <p:ext uri="{BB962C8B-B14F-4D97-AF65-F5344CB8AC3E}">
        <p14:creationId xmlns:p14="http://schemas.microsoft.com/office/powerpoint/2010/main" val="282621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24</a:t>
            </a:fld>
            <a:endParaRPr lang="es"/>
          </a:p>
        </p:txBody>
      </p:sp>
    </p:spTree>
    <p:extLst>
      <p:ext uri="{BB962C8B-B14F-4D97-AF65-F5344CB8AC3E}">
        <p14:creationId xmlns:p14="http://schemas.microsoft.com/office/powerpoint/2010/main" val="3548923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52E0C1CA-FEB8-408F-9B97-5C8DFB1E4135}" type="slidenum">
              <a:rPr/>
              <a:pPr/>
              <a:t>25</a:t>
            </a:fld>
            <a:endParaRPr lang="es"/>
          </a:p>
        </p:txBody>
      </p:sp>
    </p:spTree>
    <p:extLst>
      <p:ext uri="{BB962C8B-B14F-4D97-AF65-F5344CB8AC3E}">
        <p14:creationId xmlns:p14="http://schemas.microsoft.com/office/powerpoint/2010/main" val="1635008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26</a:t>
            </a:fld>
            <a:endParaRPr lang="es"/>
          </a:p>
        </p:txBody>
      </p:sp>
    </p:spTree>
    <p:extLst>
      <p:ext uri="{BB962C8B-B14F-4D97-AF65-F5344CB8AC3E}">
        <p14:creationId xmlns:p14="http://schemas.microsoft.com/office/powerpoint/2010/main" val="199338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27</a:t>
            </a:fld>
            <a:endParaRPr lang="es"/>
          </a:p>
        </p:txBody>
      </p:sp>
    </p:spTree>
    <p:extLst>
      <p:ext uri="{BB962C8B-B14F-4D97-AF65-F5344CB8AC3E}">
        <p14:creationId xmlns:p14="http://schemas.microsoft.com/office/powerpoint/2010/main" val="3335228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s" sz="1800" dirty="0" smtClean="0">
              <a:solidFill>
                <a:srgbClr val="000000"/>
              </a:solidFill>
            </a:endParaRPr>
          </a:p>
        </p:txBody>
      </p:sp>
      <p:sp>
        <p:nvSpPr>
          <p:cNvPr id="4" name="Slide Number Placeholder 3"/>
          <p:cNvSpPr>
            <a:spLocks noGrp="1"/>
          </p:cNvSpPr>
          <p:nvPr>
            <p:ph type="sldNum" sz="quarter" idx="10"/>
          </p:nvPr>
        </p:nvSpPr>
        <p:spPr/>
        <p:txBody>
          <a:bodyPr/>
          <a:lstStyle/>
          <a:p>
            <a:pPr algn="l" rtl="0"/>
            <a:fld id="{63AD7961-3D85-4216-8DBB-230BCF5583E5}" type="slidenum">
              <a:rPr>
                <a:solidFill>
                  <a:prstClr val="black"/>
                </a:solidFill>
              </a:rPr>
              <a:pPr/>
              <a:t>28</a:t>
            </a:fld>
            <a:endParaRPr lang="es">
              <a:solidFill>
                <a:prstClr val="black"/>
              </a:solidFill>
            </a:endParaRPr>
          </a:p>
        </p:txBody>
      </p:sp>
    </p:spTree>
    <p:extLst>
      <p:ext uri="{BB962C8B-B14F-4D97-AF65-F5344CB8AC3E}">
        <p14:creationId xmlns:p14="http://schemas.microsoft.com/office/powerpoint/2010/main" val="3804942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t>Ribavirin: </a:t>
            </a:r>
            <a:r>
              <a:rPr lang="es" sz="1200" b="0" i="0" u="none" baseline="30000"/>
              <a:t>1</a:t>
            </a:r>
            <a:r>
              <a:rPr lang="es" sz="1200" b="0" i="0" u="none" baseline="0"/>
              <a:t>Huggins, JW et al. </a:t>
            </a:r>
            <a:r>
              <a:rPr lang="es" sz="1200" b="0" i="1" u="none" baseline="0"/>
              <a:t>Rev Infect Dis </a:t>
            </a:r>
            <a:r>
              <a:rPr lang="es" sz="1200" b="0" i="0" u="none" baseline="0"/>
              <a:t>1989; </a:t>
            </a:r>
            <a:endParaRPr lang="es" b="1" dirty="0" smtClean="0"/>
          </a:p>
          <a:p>
            <a:pPr algn="l" rtl="0"/>
            <a:r>
              <a:rPr lang="es" b="1" i="0" u="none" baseline="0"/>
              <a:t>Suero en fase de convalecencia: </a:t>
            </a:r>
            <a:r>
              <a:rPr lang="es" sz="1200" b="0" i="0" u="none" baseline="30000"/>
              <a:t>2</a:t>
            </a:r>
            <a:r>
              <a:rPr lang="es" sz="1200" b="0" i="0" u="none" baseline="0"/>
              <a:t>Jarhling, P et al. </a:t>
            </a:r>
            <a:r>
              <a:rPr lang="es" sz="1200" b="0" i="1" u="none" baseline="0"/>
              <a:t>JI</a:t>
            </a:r>
            <a:r>
              <a:rPr lang="es" sz="1200" b="0" i="0" u="none" baseline="0"/>
              <a:t>D 2007; </a:t>
            </a:r>
            <a:r>
              <a:rPr lang="es" sz="1200" b="0" i="0" u="none" baseline="30000"/>
              <a:t>3</a:t>
            </a:r>
            <a:r>
              <a:rPr lang="es" sz="1200" b="0" i="0" u="none" baseline="0"/>
              <a:t>Mupapa, K et al. </a:t>
            </a:r>
            <a:r>
              <a:rPr lang="es" sz="1200" b="0" i="1" u="none" baseline="0"/>
              <a:t>JID</a:t>
            </a:r>
            <a:r>
              <a:rPr lang="es" sz="1200" b="0" i="0" u="none" baseline="0"/>
              <a:t> 1999 S18; </a:t>
            </a:r>
            <a:r>
              <a:rPr lang="es" sz="1200" b="0" i="0" u="none" baseline="30000"/>
              <a:t>5</a:t>
            </a:r>
            <a:r>
              <a:rPr lang="es" sz="1200" b="0" i="0" u="none" baseline="0"/>
              <a:t>Dye, JM et al. </a:t>
            </a:r>
            <a:r>
              <a:rPr lang="es" sz="1200" b="0" i="1" u="none" baseline="0"/>
              <a:t>PNA</a:t>
            </a:r>
            <a:r>
              <a:rPr lang="es" sz="1200" b="0" i="0" u="none" baseline="0"/>
              <a:t>S 2012; </a:t>
            </a:r>
            <a:endParaRPr lang="es" b="1" dirty="0" smtClean="0"/>
          </a:p>
          <a:p>
            <a:pPr algn="l" rtl="0"/>
            <a:r>
              <a:rPr lang="es" b="1" i="0" u="none" baseline="0"/>
              <a:t>Z-MAPP:</a:t>
            </a:r>
            <a:r>
              <a:rPr lang="es" sz="1200" b="0" i="0" u="none" baseline="30000"/>
              <a:t>4</a:t>
            </a:r>
            <a:r>
              <a:rPr lang="es" sz="1200" b="0" i="0" u="none" baseline="0"/>
              <a:t>Olinger, GG et al. </a:t>
            </a:r>
            <a:r>
              <a:rPr lang="es" sz="1200" b="0" i="1" u="none" baseline="0"/>
              <a:t>PNAS</a:t>
            </a:r>
            <a:r>
              <a:rPr lang="es" sz="1200" b="0" i="0" u="none" baseline="0"/>
              <a:t> 2012;</a:t>
            </a:r>
            <a:r>
              <a:rPr lang="es" b="1" i="0" u="none" baseline="0"/>
              <a:t> </a:t>
            </a:r>
            <a:r>
              <a:rPr lang="es" sz="1200" b="0" i="0" u="none" baseline="30000"/>
              <a:t>6</a:t>
            </a:r>
            <a:r>
              <a:rPr lang="es" sz="1200" b="0" i="0" u="none" baseline="0"/>
              <a:t>Qiu, X et al. </a:t>
            </a:r>
            <a:r>
              <a:rPr lang="es" sz="1200" b="0" i="1" u="none" baseline="0"/>
              <a:t>Sci Transl Med </a:t>
            </a:r>
            <a:r>
              <a:rPr lang="es" sz="1200" b="0" i="0" u="none" baseline="0"/>
              <a:t>2013; </a:t>
            </a:r>
            <a:r>
              <a:rPr lang="es" sz="1200" b="0" i="0" u="none" baseline="30000"/>
              <a:t>7</a:t>
            </a:r>
            <a:r>
              <a:rPr lang="es" sz="1200" b="0" i="0" u="none" baseline="0"/>
              <a:t>Qiu, X et al. </a:t>
            </a:r>
            <a:r>
              <a:rPr lang="es" sz="1200" b="0" i="1" u="none" baseline="0"/>
              <a:t>Nature</a:t>
            </a:r>
            <a:r>
              <a:rPr lang="es" sz="1200" b="0" i="0" u="none" baseline="0"/>
              <a:t> 2014</a:t>
            </a:r>
          </a:p>
          <a:p>
            <a:pPr algn="l" rtl="0"/>
            <a:r>
              <a:rPr lang="es" b="1" i="0" u="none" baseline="0"/>
              <a:t>Tekmira: </a:t>
            </a:r>
            <a:r>
              <a:rPr lang="es" sz="1200" b="0" i="0" u="none" baseline="30000"/>
              <a:t>8</a:t>
            </a:r>
            <a:r>
              <a:rPr lang="es" sz="1200" b="0" i="0" u="none" baseline="0"/>
              <a:t>Geisbert, TW et al. </a:t>
            </a:r>
            <a:r>
              <a:rPr lang="es" sz="1200" b="0" i="1" u="none" baseline="0"/>
              <a:t>JID</a:t>
            </a:r>
            <a:r>
              <a:rPr lang="es" sz="1200" b="0" i="0" u="none" baseline="0"/>
              <a:t> 2007; </a:t>
            </a:r>
            <a:r>
              <a:rPr lang="es" sz="1200" b="0" i="0" u="none" baseline="30000"/>
              <a:t>9</a:t>
            </a:r>
            <a:r>
              <a:rPr lang="es" sz="1200" b="0" i="0" u="none" baseline="0"/>
              <a:t>Geisbert, TW et al. </a:t>
            </a:r>
            <a:r>
              <a:rPr lang="es" sz="1200" b="0" i="1" u="none" baseline="0"/>
              <a:t>Lancet</a:t>
            </a:r>
            <a:r>
              <a:rPr lang="es" sz="1200" b="0" i="0" u="none" baseline="0"/>
              <a:t> 2010; </a:t>
            </a:r>
          </a:p>
          <a:p>
            <a:pPr marL="0" marR="0" indent="0" algn="l" defTabSz="914400" rtl="0" eaLnBrk="1" fontAlgn="auto" latinLnBrk="0" hangingPunct="1">
              <a:lnSpc>
                <a:spcPct val="100000"/>
              </a:lnSpc>
              <a:spcBef>
                <a:spcPts val="0"/>
              </a:spcBef>
              <a:spcAft>
                <a:spcPts val="0"/>
              </a:spcAft>
              <a:buClrTx/>
              <a:buSzTx/>
              <a:buFontTx/>
              <a:buNone/>
              <a:tabLst/>
              <a:defRPr/>
            </a:pPr>
            <a:r>
              <a:rPr lang="es" sz="1200" b="1" i="0" u="none" baseline="0"/>
              <a:t>ChAd-3: </a:t>
            </a:r>
            <a:r>
              <a:rPr lang="es" sz="1200" b="0" i="0" u="none" baseline="30000"/>
              <a:t>10</a:t>
            </a:r>
            <a:r>
              <a:rPr lang="es" sz="1200" b="0" i="0" u="none" baseline="0"/>
              <a:t>Kobinger, GP et al. </a:t>
            </a:r>
            <a:r>
              <a:rPr lang="es" sz="1200" b="0" i="1" u="none" baseline="0"/>
              <a:t>Virology</a:t>
            </a:r>
            <a:r>
              <a:rPr lang="es" sz="1200" b="0" i="0" u="none" baseline="0"/>
              <a:t> 2006; </a:t>
            </a:r>
            <a:r>
              <a:rPr lang="es" sz="1200" b="0" i="0" u="none" baseline="30000"/>
              <a:t>11</a:t>
            </a:r>
            <a:r>
              <a:rPr lang="es" sz="1200" b="0" i="0" u="none" baseline="0"/>
              <a:t>Wang, D et al. </a:t>
            </a:r>
            <a:r>
              <a:rPr lang="es" sz="1200" b="0" i="1" u="none" baseline="0"/>
              <a:t>J Virol </a:t>
            </a:r>
            <a:r>
              <a:rPr lang="es" sz="1200" b="0" i="0" u="none" baseline="0"/>
              <a:t>2006; </a:t>
            </a:r>
            <a:endParaRPr lang="es" sz="1200" b="1" dirty="0" smtClean="0"/>
          </a:p>
          <a:p>
            <a:pPr algn="l" rtl="0"/>
            <a:r>
              <a:rPr lang="es" sz="1200" b="1" i="0" u="none" baseline="0"/>
              <a:t>VSV: </a:t>
            </a:r>
            <a:r>
              <a:rPr lang="es" sz="1200" b="0" i="0" u="none" baseline="30000"/>
              <a:t>12</a:t>
            </a:r>
            <a:r>
              <a:rPr lang="es" sz="1200" b="0" i="0" u="none" baseline="0"/>
              <a:t>Geisbert, TW et al. </a:t>
            </a:r>
            <a:r>
              <a:rPr lang="es" sz="1200" b="0" i="1" u="none" baseline="0"/>
              <a:t>JID</a:t>
            </a:r>
            <a:r>
              <a:rPr lang="es" sz="1200" b="0" i="0" u="none" baseline="0"/>
              <a:t> 2011; </a:t>
            </a:r>
            <a:r>
              <a:rPr lang="es" sz="1200" b="0" i="0" u="none" baseline="30000"/>
              <a:t>13</a:t>
            </a:r>
            <a:r>
              <a:rPr lang="es" sz="1200" b="0" i="0" u="none" baseline="0"/>
              <a:t>Gunther et al.  </a:t>
            </a:r>
            <a:r>
              <a:rPr lang="es" sz="1200" b="0" i="1" u="none" baseline="0"/>
              <a:t>JID</a:t>
            </a:r>
            <a:r>
              <a:rPr lang="es" sz="1200" b="0" i="0" u="none" baseline="0"/>
              <a:t> 2011</a:t>
            </a:r>
            <a:endParaRPr lang="e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 sz="1200" b="1" i="0" u="none" baseline="0"/>
              <a:t>Favipiravir: </a:t>
            </a:r>
            <a:r>
              <a:rPr lang="es" sz="1200" b="0" i="0" u="none" baseline="30000"/>
              <a:t>14</a:t>
            </a:r>
            <a:r>
              <a:rPr lang="es" sz="1200" b="0" i="0" u="none" baseline="0"/>
              <a:t>Oestereich, L et al. Antiviral Res. 2014.</a:t>
            </a:r>
          </a:p>
        </p:txBody>
      </p:sp>
      <p:sp>
        <p:nvSpPr>
          <p:cNvPr id="4" name="Slide Number Placeholder 3"/>
          <p:cNvSpPr>
            <a:spLocks noGrp="1"/>
          </p:cNvSpPr>
          <p:nvPr>
            <p:ph type="sldNum" sz="quarter" idx="10"/>
          </p:nvPr>
        </p:nvSpPr>
        <p:spPr/>
        <p:txBody>
          <a:bodyPr/>
          <a:lstStyle/>
          <a:p>
            <a:pPr algn="l" rtl="0"/>
            <a:fld id="{DFE7C42D-B31F-455B-B98F-968F38AB9C34}" type="slidenum">
              <a:rPr/>
              <a:t>29</a:t>
            </a:fld>
            <a:endParaRPr lang="es"/>
          </a:p>
        </p:txBody>
      </p:sp>
    </p:spTree>
    <p:extLst>
      <p:ext uri="{BB962C8B-B14F-4D97-AF65-F5344CB8AC3E}">
        <p14:creationId xmlns:p14="http://schemas.microsoft.com/office/powerpoint/2010/main" val="475334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30</a:t>
            </a:fld>
            <a:endParaRPr lang="es"/>
          </a:p>
        </p:txBody>
      </p:sp>
    </p:spTree>
    <p:extLst>
      <p:ext uri="{BB962C8B-B14F-4D97-AF65-F5344CB8AC3E}">
        <p14:creationId xmlns:p14="http://schemas.microsoft.com/office/powerpoint/2010/main" val="360440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52E0C1CA-FEB8-408F-9B97-5C8DFB1E4135}" type="slidenum">
              <a:rPr>
                <a:solidFill>
                  <a:prstClr val="black"/>
                </a:solidFill>
              </a:rPr>
              <a:pPr/>
              <a:t>3</a:t>
            </a:fld>
            <a:endParaRPr lang="es" dirty="0">
              <a:solidFill>
                <a:prstClr val="black"/>
              </a:solidFill>
            </a:endParaRPr>
          </a:p>
        </p:txBody>
      </p:sp>
    </p:spTree>
    <p:extLst>
      <p:ext uri="{BB962C8B-B14F-4D97-AF65-F5344CB8AC3E}">
        <p14:creationId xmlns:p14="http://schemas.microsoft.com/office/powerpoint/2010/main" val="3055422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smtClean="0">
              <a:solidFill>
                <a:srgbClr val="000000"/>
              </a:solidFill>
            </a:endParaRPr>
          </a:p>
        </p:txBody>
      </p:sp>
      <p:sp>
        <p:nvSpPr>
          <p:cNvPr id="4" name="Slide Number Placeholder 3"/>
          <p:cNvSpPr>
            <a:spLocks noGrp="1"/>
          </p:cNvSpPr>
          <p:nvPr>
            <p:ph type="sldNum" sz="quarter" idx="10"/>
          </p:nvPr>
        </p:nvSpPr>
        <p:spPr/>
        <p:txBody>
          <a:bodyPr/>
          <a:lstStyle/>
          <a:p>
            <a:pPr algn="l" rtl="0"/>
            <a:fld id="{DFE7C42D-B31F-455B-B98F-968F38AB9C34}" type="slidenum">
              <a:rPr/>
              <a:t>31</a:t>
            </a:fld>
            <a:endParaRPr lang="es"/>
          </a:p>
        </p:txBody>
      </p:sp>
    </p:spTree>
    <p:extLst>
      <p:ext uri="{BB962C8B-B14F-4D97-AF65-F5344CB8AC3E}">
        <p14:creationId xmlns:p14="http://schemas.microsoft.com/office/powerpoint/2010/main" val="93988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52E0C1CA-FEB8-408F-9B97-5C8DFB1E4135}" type="slidenum">
              <a:rPr/>
              <a:pPr/>
              <a:t>33</a:t>
            </a:fld>
            <a:endParaRPr lang="es"/>
          </a:p>
        </p:txBody>
      </p:sp>
    </p:spTree>
    <p:extLst>
      <p:ext uri="{BB962C8B-B14F-4D97-AF65-F5344CB8AC3E}">
        <p14:creationId xmlns:p14="http://schemas.microsoft.com/office/powerpoint/2010/main" val="2980493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DFE7C42D-B31F-455B-B98F-968F38AB9C34}" type="slidenum">
              <a:rPr/>
              <a:t>34</a:t>
            </a:fld>
            <a:endParaRPr lang="es"/>
          </a:p>
        </p:txBody>
      </p:sp>
    </p:spTree>
    <p:extLst>
      <p:ext uri="{BB962C8B-B14F-4D97-AF65-F5344CB8AC3E}">
        <p14:creationId xmlns:p14="http://schemas.microsoft.com/office/powerpoint/2010/main" val="801871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 b="1" baseline="0" dirty="0" smtClean="0"/>
          </a:p>
        </p:txBody>
      </p:sp>
      <p:sp>
        <p:nvSpPr>
          <p:cNvPr id="4" name="Slide Number Placeholder 3"/>
          <p:cNvSpPr>
            <a:spLocks noGrp="1"/>
          </p:cNvSpPr>
          <p:nvPr>
            <p:ph type="sldNum" sz="quarter" idx="10"/>
          </p:nvPr>
        </p:nvSpPr>
        <p:spPr/>
        <p:txBody>
          <a:bodyPr/>
          <a:lstStyle/>
          <a:p>
            <a:pPr algn="l" rtl="0"/>
            <a:fld id="{DFE7C42D-B31F-455B-B98F-968F38AB9C34}" type="slidenum">
              <a:rPr/>
              <a:t>35</a:t>
            </a:fld>
            <a:endParaRPr lang="es"/>
          </a:p>
        </p:txBody>
      </p:sp>
    </p:spTree>
    <p:extLst>
      <p:ext uri="{BB962C8B-B14F-4D97-AF65-F5344CB8AC3E}">
        <p14:creationId xmlns:p14="http://schemas.microsoft.com/office/powerpoint/2010/main" val="337762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4</a:t>
            </a:fld>
            <a:endParaRPr lang="es" dirty="0"/>
          </a:p>
        </p:txBody>
      </p:sp>
    </p:spTree>
    <p:extLst>
      <p:ext uri="{BB962C8B-B14F-4D97-AF65-F5344CB8AC3E}">
        <p14:creationId xmlns:p14="http://schemas.microsoft.com/office/powerpoint/2010/main" val="4144717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a:lnSpc>
                <a:spcPct val="93000"/>
              </a:lnSpc>
              <a:spcBef>
                <a:spcPct val="0"/>
              </a:spcBef>
              <a:tabLst>
                <a:tab pos="723900" algn="l"/>
                <a:tab pos="1447800" algn="l"/>
                <a:tab pos="2171700" algn="l"/>
                <a:tab pos="2895600" algn="l"/>
                <a:tab pos="3619500" algn="l"/>
                <a:tab pos="4343400" algn="l"/>
                <a:tab pos="5067300" algn="l"/>
              </a:tabLst>
            </a:pPr>
            <a:endParaRPr lang="es" altLang="en-US" sz="1200" dirty="0">
              <a:latin typeface="Arial Unicode MS" pitchFamily="32" charset="0"/>
              <a:cs typeface="Arial Unicode MS" pitchFamily="32" charset="0"/>
            </a:endParaRPr>
          </a:p>
        </p:txBody>
      </p:sp>
      <p:sp>
        <p:nvSpPr>
          <p:cNvPr id="4" name="Slide Number Placeholder 3"/>
          <p:cNvSpPr>
            <a:spLocks noGrp="1"/>
          </p:cNvSpPr>
          <p:nvPr>
            <p:ph type="sldNum" sz="quarter" idx="10"/>
          </p:nvPr>
        </p:nvSpPr>
        <p:spPr/>
        <p:txBody>
          <a:bodyPr/>
          <a:lstStyle/>
          <a:p>
            <a:pPr algn="l" rtl="0"/>
            <a:fld id="{DFE7C42D-B31F-455B-B98F-968F38AB9C34}" type="slidenum">
              <a:rPr>
                <a:solidFill>
                  <a:prstClr val="black"/>
                </a:solidFill>
              </a:rPr>
              <a:pPr/>
              <a:t>5</a:t>
            </a:fld>
            <a:endParaRPr lang="es" dirty="0">
              <a:solidFill>
                <a:prstClr val="black"/>
              </a:solidFill>
            </a:endParaRPr>
          </a:p>
        </p:txBody>
      </p:sp>
    </p:spTree>
    <p:extLst>
      <p:ext uri="{BB962C8B-B14F-4D97-AF65-F5344CB8AC3E}">
        <p14:creationId xmlns:p14="http://schemas.microsoft.com/office/powerpoint/2010/main" val="35814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DFE7C42D-B31F-455B-B98F-968F38AB9C34}" type="slidenum">
              <a:rPr/>
              <a:t>6</a:t>
            </a:fld>
            <a:endParaRPr lang="es" dirty="0"/>
          </a:p>
        </p:txBody>
      </p:sp>
    </p:spTree>
    <p:extLst>
      <p:ext uri="{BB962C8B-B14F-4D97-AF65-F5344CB8AC3E}">
        <p14:creationId xmlns:p14="http://schemas.microsoft.com/office/powerpoint/2010/main" val="168500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52E0C1CA-FEB8-408F-9B97-5C8DFB1E4135}" type="slidenum">
              <a:rPr/>
              <a:pPr/>
              <a:t>7</a:t>
            </a:fld>
            <a:endParaRPr lang="es" dirty="0"/>
          </a:p>
        </p:txBody>
      </p:sp>
    </p:spTree>
    <p:extLst>
      <p:ext uri="{BB962C8B-B14F-4D97-AF65-F5344CB8AC3E}">
        <p14:creationId xmlns:p14="http://schemas.microsoft.com/office/powerpoint/2010/main" val="121870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52E0C1CA-FEB8-408F-9B97-5C8DFB1E4135}" type="slidenum">
              <a:rPr/>
              <a:pPr/>
              <a:t>8</a:t>
            </a:fld>
            <a:endParaRPr lang="es" dirty="0"/>
          </a:p>
        </p:txBody>
      </p:sp>
    </p:spTree>
    <p:extLst>
      <p:ext uri="{BB962C8B-B14F-4D97-AF65-F5344CB8AC3E}">
        <p14:creationId xmlns:p14="http://schemas.microsoft.com/office/powerpoint/2010/main" val="2306768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b="1" dirty="0"/>
          </a:p>
        </p:txBody>
      </p:sp>
      <p:sp>
        <p:nvSpPr>
          <p:cNvPr id="4" name="Slide Number Placeholder 3"/>
          <p:cNvSpPr>
            <a:spLocks noGrp="1"/>
          </p:cNvSpPr>
          <p:nvPr>
            <p:ph type="sldNum" sz="quarter" idx="10"/>
          </p:nvPr>
        </p:nvSpPr>
        <p:spPr/>
        <p:txBody>
          <a:bodyPr/>
          <a:lstStyle/>
          <a:p>
            <a:pPr algn="l" rtl="0"/>
            <a:fld id="{52E0C1CA-FEB8-408F-9B97-5C8DFB1E4135}" type="slidenum">
              <a:rPr/>
              <a:pPr/>
              <a:t>9</a:t>
            </a:fld>
            <a:endParaRPr lang="es" dirty="0"/>
          </a:p>
        </p:txBody>
      </p:sp>
    </p:spTree>
    <p:extLst>
      <p:ext uri="{BB962C8B-B14F-4D97-AF65-F5344CB8AC3E}">
        <p14:creationId xmlns:p14="http://schemas.microsoft.com/office/powerpoint/2010/main" val="1218703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4911720"/>
            <a:ext cx="6400800" cy="457200"/>
          </a:xfrm>
          <a:prstGeom prst="rect">
            <a:avLst/>
          </a:prstGeom>
        </p:spPr>
        <p:txBody>
          <a:bodyPr/>
          <a:lstStyle>
            <a:lvl1pPr marL="0" indent="0" algn="ctr">
              <a:spcBef>
                <a:spcPts val="0"/>
              </a:spcBef>
              <a:buNone/>
              <a:defRPr sz="2000" b="0" baseline="0">
                <a:solidFill>
                  <a:schemeClr val="accent1">
                    <a:lumMod val="50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a:t>
            </a:r>
          </a:p>
        </p:txBody>
      </p:sp>
      <p:sp>
        <p:nvSpPr>
          <p:cNvPr id="11" name="Title 1"/>
          <p:cNvSpPr>
            <a:spLocks noGrp="1"/>
          </p:cNvSpPr>
          <p:nvPr>
            <p:ph type="title" hasCustomPrompt="1"/>
          </p:nvPr>
        </p:nvSpPr>
        <p:spPr>
          <a:xfrm>
            <a:off x="454480" y="711765"/>
            <a:ext cx="8229600" cy="1676400"/>
          </a:xfrm>
          <a:prstGeom prst="rect">
            <a:avLst/>
          </a:prstGeom>
        </p:spPr>
        <p:txBody>
          <a:bodyPr tIns="0" bIns="0"/>
          <a:lstStyle>
            <a:lvl1pPr>
              <a:lnSpc>
                <a:spcPct val="100000"/>
              </a:lnSpc>
              <a:spcAft>
                <a:spcPts val="1800"/>
              </a:spcAft>
              <a:defRPr sz="3600" b="1" kern="3000" baseline="0">
                <a:ln w="0">
                  <a:noFill/>
                </a:ln>
                <a:solidFill>
                  <a:schemeClr val="accent6"/>
                </a:solidFill>
                <a:effectLst>
                  <a:outerShdw blurRad="63500" dist="63500" dir="5400000" algn="ctr" rotWithShape="0">
                    <a:schemeClr val="accent4">
                      <a:lumMod val="20000"/>
                      <a:lumOff val="80000"/>
                    </a:schemeClr>
                  </a:outerShdw>
                </a:effectLst>
              </a:defRPr>
            </a:lvl1pPr>
          </a:lstStyle>
          <a:p>
            <a:r>
              <a:rPr lang="en-US" dirty="0" smtClean="0"/>
              <a:t>Title of Presentation – Myriad Pro</a:t>
            </a:r>
            <a:br>
              <a:rPr lang="en-US" dirty="0" smtClean="0"/>
            </a:br>
            <a:r>
              <a:rPr lang="en-US" dirty="0" smtClean="0"/>
              <a:t>Bold, Shadow</a:t>
            </a:r>
            <a:endParaRPr lang="en-US" dirty="0"/>
          </a:p>
        </p:txBody>
      </p:sp>
      <p:sp>
        <p:nvSpPr>
          <p:cNvPr id="8" name="Text Placeholder 5"/>
          <p:cNvSpPr>
            <a:spLocks noGrp="1"/>
          </p:cNvSpPr>
          <p:nvPr>
            <p:ph type="body" sz="quarter" idx="11" hasCustomPrompt="1"/>
          </p:nvPr>
        </p:nvSpPr>
        <p:spPr>
          <a:xfrm>
            <a:off x="1828800" y="628192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12"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9" name="Text Placeholder 3"/>
          <p:cNvSpPr>
            <a:spLocks noGrp="1"/>
          </p:cNvSpPr>
          <p:nvPr>
            <p:ph type="body" sz="half" idx="2" hasCustomPrompt="1"/>
          </p:nvPr>
        </p:nvSpPr>
        <p:spPr>
          <a:xfrm>
            <a:off x="1215584" y="5755447"/>
            <a:ext cx="6689882" cy="527124"/>
          </a:xfrm>
          <a:prstGeom prst="rect">
            <a:avLst/>
          </a:prstGeom>
        </p:spPr>
        <p:txBody>
          <a:bodyPr/>
          <a:lstStyle>
            <a:lvl1pPr marL="0" indent="0" algn="ctr">
              <a:buNone/>
              <a:defRPr sz="1200" i="1"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457200" y="1360309"/>
            <a:ext cx="8229600" cy="4191000"/>
          </a:xfrm>
          <a:prstGeom prst="rect">
            <a:avLst/>
          </a:prstGeom>
        </p:spPr>
        <p:txBody>
          <a:bodyPr/>
          <a:lstStyle>
            <a:lvl1pPr>
              <a:spcBef>
                <a:spcPts val="0"/>
              </a:spcBef>
              <a:spcAft>
                <a:spcPts val="1200"/>
              </a:spcAft>
              <a:buClr>
                <a:schemeClr val="accent3"/>
              </a:buClr>
              <a:buSzPct val="70000"/>
              <a:buFont typeface="Wingdings" pitchFamily="2" charset="2"/>
              <a:buChar char="q"/>
              <a:defRPr sz="2300" b="0" baseline="0">
                <a:solidFill>
                  <a:schemeClr val="tx1"/>
                </a:solidFill>
              </a:defRPr>
            </a:lvl1pPr>
            <a:lvl2pPr>
              <a:spcBef>
                <a:spcPts val="0"/>
              </a:spcBef>
              <a:spcAft>
                <a:spcPts val="600"/>
              </a:spcAft>
              <a:buClr>
                <a:schemeClr val="accent3"/>
              </a:buClr>
              <a:buSzPct val="100000"/>
              <a:buFont typeface="Wingdings" pitchFamily="2" charset="2"/>
              <a:buChar char="§"/>
              <a:defRPr sz="2000" b="0">
                <a:solidFill>
                  <a:schemeClr val="tx1"/>
                </a:solidFill>
              </a:defRPr>
            </a:lvl2pPr>
            <a:lvl3pPr>
              <a:spcBef>
                <a:spcPts val="0"/>
              </a:spcBef>
              <a:spcAft>
                <a:spcPts val="1200"/>
              </a:spcAft>
              <a:buClr>
                <a:schemeClr val="accent3"/>
              </a:buClr>
              <a:buSzPct val="100000"/>
              <a:buFont typeface="Arial" pitchFamily="34" charset="0"/>
              <a:buChar char="•"/>
              <a:defRPr sz="1800" b="0">
                <a:solidFill>
                  <a:schemeClr val="tx1"/>
                </a:solidFill>
              </a:defRPr>
            </a:lvl3pPr>
            <a:lvl4pPr>
              <a:spcBef>
                <a:spcPts val="0"/>
              </a:spcBef>
              <a:spcAft>
                <a:spcPts val="1200"/>
              </a:spcAft>
              <a:buClr>
                <a:schemeClr val="accent3"/>
              </a:buClr>
              <a:buSzPct val="70000"/>
              <a:buFont typeface="Courier New" pitchFamily="49" charset="0"/>
              <a:buChar char="o"/>
              <a:defRPr sz="1800" b="0" baseline="0">
                <a:solidFill>
                  <a:schemeClr val="tx1"/>
                </a:solidFill>
              </a:defRPr>
            </a:lvl4pPr>
            <a:lvl5pPr>
              <a:spcBef>
                <a:spcPts val="0"/>
              </a:spcBef>
              <a:spcAft>
                <a:spcPts val="120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9"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2630823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3200" b="1" baseline="0">
                <a:ln w="0">
                  <a:noFill/>
                </a:ln>
                <a:solidFill>
                  <a:schemeClr val="accent6"/>
                </a:solidFill>
                <a:effectLst>
                  <a:outerShdw blurRad="38100" dist="38100" dir="2700000" algn="tl" rotWithShape="0">
                    <a:schemeClr val="accent4">
                      <a:lumMod val="20000"/>
                      <a:lumOff val="80000"/>
                    </a:schemeClr>
                  </a:outerShdw>
                </a:effectLst>
              </a:defRPr>
            </a:lvl1pPr>
          </a:lstStyle>
          <a:p>
            <a:r>
              <a:rPr lang="en-US" dirty="0" smtClean="0"/>
              <a:t>Headline – Myriad Pro, Bold, Shadow</a:t>
            </a:r>
            <a:endParaRPr lang="en-US" dirty="0"/>
          </a:p>
        </p:txBody>
      </p:sp>
      <p:sp>
        <p:nvSpPr>
          <p:cNvPr id="3" name="Content Placeholder 2"/>
          <p:cNvSpPr>
            <a:spLocks noGrp="1"/>
          </p:cNvSpPr>
          <p:nvPr>
            <p:ph idx="1" hasCustomPrompt="1"/>
          </p:nvPr>
        </p:nvSpPr>
        <p:spPr>
          <a:xfrm>
            <a:off x="328104" y="1217239"/>
            <a:ext cx="4243896"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Content Placeholder 2"/>
          <p:cNvSpPr>
            <a:spLocks noGrp="1"/>
          </p:cNvSpPr>
          <p:nvPr>
            <p:ph idx="12" hasCustomPrompt="1"/>
          </p:nvPr>
        </p:nvSpPr>
        <p:spPr>
          <a:xfrm>
            <a:off x="4822676" y="1217239"/>
            <a:ext cx="4007977" cy="4191000"/>
          </a:xfrm>
          <a:prstGeom prst="rect">
            <a:avLst/>
          </a:prstGeom>
        </p:spPr>
        <p:txBody>
          <a:bodyPr/>
          <a:lstStyle>
            <a:lvl1pPr>
              <a:lnSpc>
                <a:spcPct val="100000"/>
              </a:lnSpc>
              <a:spcBef>
                <a:spcPts val="0"/>
              </a:spcBef>
              <a:spcAft>
                <a:spcPts val="300"/>
              </a:spcAft>
              <a:buClr>
                <a:schemeClr val="accent3"/>
              </a:buClr>
              <a:buSzPct val="70000"/>
              <a:buFont typeface="Wingdings" pitchFamily="2" charset="2"/>
              <a:buChar char="q"/>
              <a:defRPr sz="2300" b="0" baseline="0">
                <a:solidFill>
                  <a:schemeClr val="tx1"/>
                </a:solidFill>
              </a:defRPr>
            </a:lvl1pPr>
            <a:lvl2pPr>
              <a:lnSpc>
                <a:spcPct val="100000"/>
              </a:lnSpc>
              <a:spcBef>
                <a:spcPts val="0"/>
              </a:spcBef>
              <a:spcAft>
                <a:spcPts val="0"/>
              </a:spcAft>
              <a:buClr>
                <a:schemeClr val="accent3"/>
              </a:buClr>
              <a:buSzPct val="100000"/>
              <a:buFont typeface="Wingdings" pitchFamily="2" charset="2"/>
              <a:buChar char="§"/>
              <a:defRPr sz="2000" b="0">
                <a:solidFill>
                  <a:schemeClr val="tx1"/>
                </a:solidFill>
              </a:defRPr>
            </a:lvl2pPr>
            <a:lvl3pPr>
              <a:lnSpc>
                <a:spcPct val="100000"/>
              </a:lnSpc>
              <a:spcAft>
                <a:spcPts val="0"/>
              </a:spcAft>
              <a:buClr>
                <a:schemeClr val="accent3"/>
              </a:buClr>
              <a:buSzPct val="100000"/>
              <a:buFont typeface="Arial" pitchFamily="34" charset="0"/>
              <a:buChar char="•"/>
              <a:defRPr sz="1800" b="0">
                <a:solidFill>
                  <a:schemeClr val="tx1"/>
                </a:solidFill>
              </a:defRPr>
            </a:lvl3pPr>
            <a:lvl4pPr>
              <a:lnSpc>
                <a:spcPct val="100000"/>
              </a:lnSpc>
              <a:spcAft>
                <a:spcPts val="0"/>
              </a:spcAft>
              <a:buClr>
                <a:schemeClr val="accent3"/>
              </a:buClr>
              <a:buSzPct val="70000"/>
              <a:buFont typeface="Courier New" pitchFamily="49" charset="0"/>
              <a:buChar char="o"/>
              <a:defRPr sz="1800" b="0" baseline="0">
                <a:solidFill>
                  <a:schemeClr val="tx1"/>
                </a:solidFill>
              </a:defRPr>
            </a:lvl4pPr>
            <a:lvl5pPr>
              <a:lnSpc>
                <a:spcPct val="100000"/>
              </a:lnSpc>
              <a:spcAft>
                <a:spcPts val="0"/>
              </a:spcAft>
              <a:buClr>
                <a:schemeClr val="accent3"/>
              </a:buClr>
              <a:buSzPct val="70000"/>
              <a:buFont typeface="Arial" pitchFamily="34" charset="0"/>
              <a:buChar char="•"/>
              <a:defRPr sz="1800" b="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935139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018" y="485210"/>
            <a:ext cx="8527635" cy="529830"/>
          </a:xfrm>
          <a:prstGeom prst="rect">
            <a:avLst/>
          </a:prstGeom>
        </p:spPr>
        <p:txBody>
          <a:bodyPr anchor="ctr" anchorCtr="0"/>
          <a:lstStyle>
            <a:lvl1pPr algn="ctr">
              <a:lnSpc>
                <a:spcPct val="100000"/>
              </a:lnSpc>
              <a:defRPr sz="2700" b="1" baseline="0">
                <a:solidFill>
                  <a:schemeClr val="accent6"/>
                </a:solidFill>
                <a:effectLst>
                  <a:outerShdw blurRad="38100" dist="38100" dir="5400000" algn="ctr" rotWithShape="0">
                    <a:schemeClr val="accent4">
                      <a:lumMod val="20000"/>
                      <a:lumOff val="80000"/>
                    </a:schemeClr>
                  </a:outerShdw>
                </a:effectLst>
              </a:defRPr>
            </a:lvl1pPr>
          </a:lstStyle>
          <a:p>
            <a:r>
              <a:rPr lang="en-US" dirty="0" smtClean="0"/>
              <a:t>Photo Title – Myriad Pro, Bold, Shadow</a:t>
            </a:r>
            <a:endParaRPr lang="en-US" dirty="0"/>
          </a:p>
        </p:txBody>
      </p:sp>
      <p:sp>
        <p:nvSpPr>
          <p:cNvPr id="3" name="Picture Placeholder 2"/>
          <p:cNvSpPr>
            <a:spLocks noGrp="1"/>
          </p:cNvSpPr>
          <p:nvPr>
            <p:ph type="pic" idx="1"/>
          </p:nvPr>
        </p:nvSpPr>
        <p:spPr>
          <a:xfrm>
            <a:off x="1832716" y="150153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305320" y="6164236"/>
            <a:ext cx="8525334"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5"/>
          <p:cNvSpPr>
            <a:spLocks noGrp="1"/>
          </p:cNvSpPr>
          <p:nvPr>
            <p:ph type="body" sz="quarter" idx="11" hasCustomPrompt="1"/>
          </p:nvPr>
        </p:nvSpPr>
        <p:spPr>
          <a:xfrm>
            <a:off x="1828800" y="6281568"/>
            <a:ext cx="5105400" cy="182880"/>
          </a:xfrm>
          <a:prstGeom prst="rect">
            <a:avLst/>
          </a:prstGeom>
        </p:spPr>
        <p:txBody>
          <a:bodyPr/>
          <a:lstStyle>
            <a:lvl1pPr>
              <a:buNone/>
              <a:defRPr sz="1000" baseline="0">
                <a:solidFill>
                  <a:schemeClr val="bg1"/>
                </a:solidFill>
              </a:defRPr>
            </a:lvl1pPr>
          </a:lstStyle>
          <a:p>
            <a:r>
              <a:rPr lang="en-US" dirty="0" smtClean="0"/>
              <a:t>Centers for Disease Control and Prevention</a:t>
            </a:r>
            <a:endParaRPr lang="en-US" dirty="0"/>
          </a:p>
        </p:txBody>
      </p:sp>
      <p:sp>
        <p:nvSpPr>
          <p:cNvPr id="9" name="Text Placeholder 6"/>
          <p:cNvSpPr>
            <a:spLocks noGrp="1"/>
          </p:cNvSpPr>
          <p:nvPr>
            <p:ph type="body" sz="quarter" idx="12" hasCustomPrompt="1"/>
          </p:nvPr>
        </p:nvSpPr>
        <p:spPr>
          <a:xfrm>
            <a:off x="1828800" y="6473952"/>
            <a:ext cx="5105400" cy="228600"/>
          </a:xfrm>
          <a:prstGeom prst="rect">
            <a:avLst/>
          </a:prstGeom>
        </p:spPr>
        <p:txBody>
          <a:bodyPr/>
          <a:lstStyle>
            <a:lvl1pPr>
              <a:buNone/>
              <a:defRPr sz="1000" baseline="0">
                <a:solidFill>
                  <a:schemeClr val="bg1"/>
                </a:solidFill>
              </a:defRPr>
            </a:lvl1pPr>
          </a:lstStyle>
          <a:p>
            <a:r>
              <a:rPr lang="en-US" dirty="0" smtClean="0"/>
              <a:t>Office of the Director</a:t>
            </a:r>
            <a:endParaRPr lang="en-US" dirty="0"/>
          </a:p>
        </p:txBody>
      </p:sp>
      <p:sp>
        <p:nvSpPr>
          <p:cNvPr id="7" name="Rectangle 6"/>
          <p:cNvSpPr/>
          <p:nvPr/>
        </p:nvSpPr>
        <p:spPr>
          <a:xfrm>
            <a:off x="372454" y="4526247"/>
            <a:ext cx="8458200" cy="292388"/>
          </a:xfrm>
          <a:prstGeom prst="rect">
            <a:avLst/>
          </a:prstGeom>
        </p:spPr>
        <p:txBody>
          <a:bodyPr wrap="square">
            <a:spAutoFit/>
          </a:bodyPr>
          <a:lstStyle/>
          <a:p>
            <a:pPr lvl="0" algn="ctr"/>
            <a:r>
              <a:rPr lang="en-US" sz="1300" b="1" dirty="0" smtClean="0">
                <a:solidFill>
                  <a:schemeClr val="accent6"/>
                </a:solidFill>
              </a:rPr>
              <a:t>For more information, please contact Centers for Disease Control and Prevention</a:t>
            </a:r>
          </a:p>
        </p:txBody>
      </p:sp>
      <p:sp>
        <p:nvSpPr>
          <p:cNvPr id="10" name="Rectangle 9"/>
          <p:cNvSpPr/>
          <p:nvPr/>
        </p:nvSpPr>
        <p:spPr>
          <a:xfrm>
            <a:off x="1600201" y="4917117"/>
            <a:ext cx="5943600" cy="646331"/>
          </a:xfrm>
          <a:prstGeom prst="rect">
            <a:avLst/>
          </a:prstGeom>
        </p:spPr>
        <p:txBody>
          <a:bodyPr wrap="square">
            <a:spAutoFit/>
          </a:bodyPr>
          <a:lstStyle/>
          <a:p>
            <a:pPr lvl="0" algn="ctr">
              <a:spcAft>
                <a:spcPts val="0"/>
              </a:spcAft>
            </a:pPr>
            <a:r>
              <a:rPr lang="en-US" sz="1200" dirty="0" smtClean="0">
                <a:solidFill>
                  <a:schemeClr val="tx1"/>
                </a:solidFill>
              </a:rPr>
              <a:t>1600 Clifton Road NE, Atlanta, GA 30333</a:t>
            </a:r>
          </a:p>
          <a:p>
            <a:pPr algn="ctr">
              <a:spcAft>
                <a:spcPts val="0"/>
              </a:spcAft>
            </a:pPr>
            <a:r>
              <a:rPr lang="en-US" sz="1200" b="0" dirty="0" smtClean="0">
                <a:solidFill>
                  <a:schemeClr val="tx1"/>
                </a:solidFill>
              </a:rPr>
              <a:t>Telephone: 1-800-CDC-INFO (232-4636)/TTY: 1-888-232-6348</a:t>
            </a:r>
          </a:p>
          <a:p>
            <a:pPr algn="ctr">
              <a:spcAft>
                <a:spcPts val="0"/>
              </a:spcAft>
            </a:pPr>
            <a:r>
              <a:rPr lang="en-US" sz="1200" b="0" dirty="0" smtClean="0">
                <a:solidFill>
                  <a:schemeClr val="tx1"/>
                </a:solidFill>
              </a:rPr>
              <a:t>Visit: www.atsdr.cdc.gov | Contact CDC at: 1-800-CDC-INFO or www.cdc.gov/info</a:t>
            </a:r>
          </a:p>
        </p:txBody>
      </p:sp>
      <p:sp>
        <p:nvSpPr>
          <p:cNvPr id="11" name="Rectangle 10"/>
          <p:cNvSpPr/>
          <p:nvPr/>
        </p:nvSpPr>
        <p:spPr>
          <a:xfrm>
            <a:off x="2034541" y="5588572"/>
            <a:ext cx="5067299" cy="400110"/>
          </a:xfrm>
          <a:prstGeom prst="rect">
            <a:avLst/>
          </a:prstGeom>
        </p:spPr>
        <p:txBody>
          <a:bodyPr wrap="square">
            <a:spAutoFit/>
          </a:bodyPr>
          <a:lstStyle/>
          <a:p>
            <a:pPr lvl="0" algn="ctr"/>
            <a:r>
              <a:rPr lang="en-US" sz="1000" i="1" dirty="0" smtClean="0">
                <a:solidFill>
                  <a:schemeClr val="tx1"/>
                </a:solidFill>
              </a:rPr>
              <a:t>The findings</a:t>
            </a:r>
            <a:r>
              <a:rPr lang="en-US" sz="1000" i="1" baseline="0" dirty="0" smtClean="0">
                <a:solidFill>
                  <a:schemeClr val="tx1"/>
                </a:solidFill>
              </a:rPr>
              <a:t> and conclusions in this report are those of the authors and do not necessarily represent the official position of the Centers for Disease Control and Prevention.</a:t>
            </a:r>
            <a:endParaRPr lang="en-US" sz="1000" i="1" dirty="0" smtClean="0">
              <a:solidFill>
                <a:schemeClr val="tx1"/>
              </a:solidFill>
            </a:endParaRPr>
          </a:p>
        </p:txBody>
      </p:sp>
      <p:sp>
        <p:nvSpPr>
          <p:cNvPr id="2" name="TextBox 1"/>
          <p:cNvSpPr txBox="1"/>
          <p:nvPr userDrawn="1"/>
        </p:nvSpPr>
        <p:spPr>
          <a:xfrm>
            <a:off x="8107680" y="6271260"/>
            <a:ext cx="627095" cy="215444"/>
          </a:xfrm>
          <a:prstGeom prst="rect">
            <a:avLst/>
          </a:prstGeom>
          <a:noFill/>
        </p:spPr>
        <p:txBody>
          <a:bodyPr wrap="none" rtlCol="0">
            <a:spAutoFit/>
          </a:bodyPr>
          <a:lstStyle/>
          <a:p>
            <a:r>
              <a:rPr lang="en-US" sz="800" dirty="0" smtClean="0"/>
              <a:t>CS252465</a:t>
            </a:r>
            <a:endParaRPr lang="en-US" sz="800"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4" r:id="rId1"/>
    <p:sldLayoutId id="2147483835" r:id="rId2"/>
    <p:sldLayoutId id="2147483912" r:id="rId3"/>
    <p:sldLayoutId id="2147483911" r:id="rId4"/>
    <p:sldLayoutId id="2147483841" r:id="rId5"/>
    <p:sldLayoutId id="2147483842" r:id="rId6"/>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dc.gov/ebo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vhf/ebola/healthcare-us/laboratories/index.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www.cdc.gov/vhf/ebola/hcp/packaging-diagram.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dc.gov/vhf/ebola/healthcare-us/evaluating-patients/evaluating-traveler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dc.gov/vhf/ebola/pdf/could-it-be-ebola.pdf"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vhf/ebola/hcp/monitoring-and-movement-of-persons-with-exposure.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who.int/csr/disease/ebola/situation-reports/e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apps.who.int/gho/data/node.ebola-sitrep.ebola-summary?lang=e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vhf/ebola/outbreaks/2014-west-africa/united-states-imported-cas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vhf/ebola/outbreaks/2014-west-africa/united-states-imported-cas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647700" y="4797420"/>
            <a:ext cx="7845880" cy="456916"/>
          </a:xfrm>
        </p:spPr>
        <p:txBody>
          <a:bodyPr/>
          <a:lstStyle/>
          <a:p>
            <a:pPr rtl="0">
              <a:spcAft>
                <a:spcPts val="600"/>
              </a:spcAft>
            </a:pPr>
            <a:r>
              <a:rPr lang="es" b="1" i="0" u="none" baseline="0" dirty="0">
                <a:solidFill>
                  <a:schemeClr val="tx1"/>
                </a:solidFill>
                <a:latin typeface="Calibri" panose="020F0502020204030204" pitchFamily="34" charset="0"/>
              </a:rPr>
              <a:t>Diapositivas de los CDC para los trabajadores de la salud de los EE. UU*</a:t>
            </a:r>
          </a:p>
        </p:txBody>
      </p:sp>
      <p:sp>
        <p:nvSpPr>
          <p:cNvPr id="4" name="Title 3"/>
          <p:cNvSpPr>
            <a:spLocks noGrp="1"/>
          </p:cNvSpPr>
          <p:nvPr>
            <p:ph type="title"/>
          </p:nvPr>
        </p:nvSpPr>
        <p:spPr>
          <a:xfrm>
            <a:off x="454480" y="597465"/>
            <a:ext cx="8229600" cy="1676400"/>
          </a:xfrm>
        </p:spPr>
        <p:txBody>
          <a:bodyPr/>
          <a:lstStyle/>
          <a:p>
            <a:pPr rtl="0"/>
            <a:r>
              <a:rPr lang="es" sz="4000" b="1" i="0" u="none" baseline="0">
                <a:solidFill>
                  <a:srgbClr val="0039A6"/>
                </a:solidFill>
                <a:effectLst/>
                <a:latin typeface="Calibri" panose="020F0502020204030204" pitchFamily="34" charset="0"/>
              </a:rPr>
              <a:t>Enfermedad del virus del Ébola</a:t>
            </a:r>
            <a:endParaRPr lang="es" sz="4000" dirty="0">
              <a:solidFill>
                <a:srgbClr val="0039A6"/>
              </a:solidFill>
              <a:effectLst/>
              <a:latin typeface="Calibri" panose="020F0502020204030204" pitchFamily="34" charset="0"/>
            </a:endParaRPr>
          </a:p>
        </p:txBody>
      </p:sp>
      <p:sp>
        <p:nvSpPr>
          <p:cNvPr id="6" name="Text Placeholder 5"/>
          <p:cNvSpPr>
            <a:spLocks noGrp="1"/>
          </p:cNvSpPr>
          <p:nvPr>
            <p:ph type="body" sz="quarter" idx="11"/>
          </p:nvPr>
        </p:nvSpPr>
        <p:spPr/>
        <p:txBody>
          <a:bodyPr/>
          <a:lstStyle/>
          <a:p>
            <a:pPr algn="l" rtl="0"/>
            <a:r>
              <a:rPr lang="es" b="0" i="0" u="none" baseline="0"/>
              <a:t>Centers for Disease Control and Prevention  </a:t>
            </a:r>
            <a:endParaRPr lang="es" dirty="0"/>
          </a:p>
        </p:txBody>
      </p:sp>
      <p:sp>
        <p:nvSpPr>
          <p:cNvPr id="5" name="Text Placeholder 4"/>
          <p:cNvSpPr>
            <a:spLocks noGrp="1"/>
          </p:cNvSpPr>
          <p:nvPr>
            <p:ph type="body" sz="quarter" idx="12"/>
          </p:nvPr>
        </p:nvSpPr>
        <p:spPr/>
        <p:txBody>
          <a:bodyPr/>
          <a:lstStyle/>
          <a:p>
            <a:pPr algn="l" rtl="0"/>
            <a:r>
              <a:rPr lang="es" b="0" i="0" u="none" baseline="0"/>
              <a:t>Oficina del Director</a:t>
            </a:r>
            <a:endParaRPr lang="es" dirty="0"/>
          </a:p>
        </p:txBody>
      </p:sp>
      <p:sp>
        <p:nvSpPr>
          <p:cNvPr id="13" name="Text Placeholder 12"/>
          <p:cNvSpPr>
            <a:spLocks noGrp="1"/>
          </p:cNvSpPr>
          <p:nvPr>
            <p:ph type="body" sz="half" idx="2"/>
          </p:nvPr>
        </p:nvSpPr>
        <p:spPr>
          <a:xfrm>
            <a:off x="1872809" y="5620192"/>
            <a:ext cx="6689882" cy="693522"/>
          </a:xfrm>
        </p:spPr>
        <p:txBody>
          <a:bodyPr/>
          <a:lstStyle/>
          <a:p>
            <a:pPr algn="l" rtl="0">
              <a:spcBef>
                <a:spcPts val="0"/>
              </a:spcBef>
            </a:pPr>
            <a:r>
              <a:rPr lang="es" b="0" i="0" u="none" baseline="0" dirty="0">
                <a:solidFill>
                  <a:srgbClr val="4971F2"/>
                </a:solidFill>
                <a:latin typeface="Calibri" panose="020F0502020204030204" pitchFamily="34" charset="0"/>
              </a:rPr>
              <a:t>Visite </a:t>
            </a:r>
            <a:r>
              <a:rPr lang="es" b="0" i="0" u="none" baseline="0" dirty="0">
                <a:solidFill>
                  <a:schemeClr val="accent6"/>
                </a:solidFill>
                <a:latin typeface="Calibri" panose="020F0502020204030204" pitchFamily="34" charset="0"/>
                <a:hlinkClick r:id="rId3"/>
              </a:rPr>
              <a:t>www.cdc.gov/ebola</a:t>
            </a:r>
            <a:r>
              <a:rPr lang="es" b="0" i="0" u="none" baseline="0" dirty="0">
                <a:solidFill>
                  <a:schemeClr val="accent6"/>
                </a:solidFill>
                <a:latin typeface="Calibri" panose="020F0502020204030204" pitchFamily="34" charset="0"/>
              </a:rPr>
              <a:t> para acceder a la información más actualizada.</a:t>
            </a:r>
          </a:p>
          <a:p>
            <a:pPr algn="l" rtl="0">
              <a:spcBef>
                <a:spcPts val="0"/>
              </a:spcBef>
            </a:pPr>
            <a:r>
              <a:rPr lang="es" sz="1100" b="0" i="0" u="none" baseline="0" dirty="0">
                <a:solidFill>
                  <a:srgbClr val="4971F2"/>
                </a:solidFill>
                <a:latin typeface="Calibri" panose="020F0502020204030204" pitchFamily="34" charset="0"/>
              </a:rPr>
              <a:t>*La presentación contiene materiales de los CDC, MSF y la OMS</a:t>
            </a:r>
          </a:p>
          <a:p>
            <a:pPr algn="l" rtl="0">
              <a:spcBef>
                <a:spcPts val="0"/>
              </a:spcBef>
            </a:pPr>
            <a:endParaRPr lang="es" i="0" dirty="0">
              <a:solidFill>
                <a:schemeClr val="accent6"/>
              </a:solidFill>
            </a:endParaRPr>
          </a:p>
        </p:txBody>
      </p:sp>
      <p:sp>
        <p:nvSpPr>
          <p:cNvPr id="8"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a:t>
            </a:fld>
            <a:endParaRPr lang="es" altLang="en-US" sz="1200" i="1" dirty="0">
              <a:solidFill>
                <a:schemeClr val="accent4"/>
              </a:solidFill>
              <a:latin typeface="+mn-lt"/>
            </a:endParaRPr>
          </a:p>
        </p:txBody>
      </p: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2270456" y="1369759"/>
            <a:ext cx="4572000" cy="3222840"/>
          </a:xfrm>
          <a:prstGeom prst="rect">
            <a:avLst/>
          </a:prstGeom>
          <a:ln>
            <a:noFill/>
          </a:ln>
          <a:effectLst/>
        </p:spPr>
      </p:pic>
    </p:spTree>
    <p:extLst>
      <p:ext uri="{BB962C8B-B14F-4D97-AF65-F5344CB8AC3E}">
        <p14:creationId xmlns:p14="http://schemas.microsoft.com/office/powerpoint/2010/main" val="388206179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Transmisión del virus del Ébola</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112659"/>
            <a:ext cx="8229600" cy="5239896"/>
          </a:xfrm>
        </p:spPr>
        <p:txBody>
          <a:bodyPr wrap="square">
            <a:spAutoFit/>
          </a:bodyPr>
          <a:lstStyle/>
          <a:p>
            <a:pPr lvl="0" algn="l" rtl="0">
              <a:spcAft>
                <a:spcPts val="300"/>
              </a:spcAft>
              <a:buFont typeface="Wingdings" panose="05000000000000000000" pitchFamily="2" charset="2"/>
              <a:buChar char="§"/>
            </a:pPr>
            <a:r>
              <a:rPr lang="es" sz="2000" b="0" i="0" u="none" baseline="0" dirty="0">
                <a:latin typeface="Calibri" panose="020F0502020204030204" pitchFamily="34" charset="0"/>
              </a:rPr>
              <a:t>El virus se presenta en grandes cantidades en la sangre, los líquidos corporales y las heces de los pacientes </a:t>
            </a:r>
            <a:r>
              <a:rPr lang="es" sz="2000" b="0" i="1" u="none" baseline="0" dirty="0">
                <a:latin typeface="Calibri" panose="020F0502020204030204" pitchFamily="34" charset="0"/>
              </a:rPr>
              <a:t>sintomáticos </a:t>
            </a:r>
            <a:r>
              <a:rPr lang="es" sz="2000" b="0" i="0" u="none" baseline="0" dirty="0">
                <a:latin typeface="Calibri" panose="020F0502020204030204" pitchFamily="34" charset="0"/>
              </a:rPr>
              <a:t>con la enfermedad del Ébola</a:t>
            </a:r>
          </a:p>
          <a:p>
            <a:pPr algn="l" rtl="0">
              <a:spcAft>
                <a:spcPts val="300"/>
              </a:spcAft>
              <a:buFont typeface="Wingdings" panose="05000000000000000000" pitchFamily="2" charset="2"/>
              <a:buChar char="§"/>
            </a:pPr>
            <a:r>
              <a:rPr lang="es" sz="2000" b="0" i="0" u="none" baseline="0" dirty="0">
                <a:latin typeface="Calibri" panose="020F0502020204030204" pitchFamily="34" charset="0"/>
              </a:rPr>
              <a:t>Posibilidades de transmisión entre personas</a:t>
            </a:r>
          </a:p>
          <a:p>
            <a:pPr lvl="1" algn="l" rtl="0">
              <a:spcAft>
                <a:spcPts val="300"/>
              </a:spcAft>
              <a:buFont typeface="Arial" panose="020B0604020202020204" pitchFamily="34" charset="0"/>
              <a:buChar char="•"/>
            </a:pPr>
            <a:r>
              <a:rPr lang="es" sz="1600" b="0" i="0" u="none" baseline="0" dirty="0">
                <a:latin typeface="Calibri" panose="020F0502020204030204" pitchFamily="34" charset="0"/>
              </a:rPr>
              <a:t>Contacto directo (a través de lesiones en la piel o las membranas mucosas sin protección) con la sangre o líquidos corporales de un paciente con la enfermedad del Ébola</a:t>
            </a:r>
          </a:p>
          <a:p>
            <a:pPr lvl="1" algn="l" rtl="0">
              <a:spcAft>
                <a:spcPts val="300"/>
              </a:spcAft>
              <a:buFont typeface="Arial" panose="020B0604020202020204" pitchFamily="34" charset="0"/>
              <a:buChar char="•"/>
            </a:pPr>
            <a:r>
              <a:rPr lang="es" sz="1600" b="0" i="0" u="none" baseline="0" dirty="0">
                <a:latin typeface="Calibri" panose="020F0502020204030204" pitchFamily="34" charset="0"/>
              </a:rPr>
              <a:t>Pinchazos (con agujas u otros objetos punzantes contaminados)</a:t>
            </a:r>
          </a:p>
          <a:p>
            <a:pPr lvl="1" algn="l" rtl="0">
              <a:spcAft>
                <a:spcPts val="300"/>
              </a:spcAft>
              <a:buFont typeface="Arial" panose="020B0604020202020204" pitchFamily="34" charset="0"/>
              <a:buChar char="•"/>
            </a:pPr>
            <a:r>
              <a:rPr lang="es" sz="1600" b="0" i="0" u="none" baseline="0" dirty="0">
                <a:latin typeface="Calibri" panose="020F0502020204030204" pitchFamily="34" charset="0"/>
              </a:rPr>
              <a:t>Contacto directo con el cadáver de una persona que falleció por la enfermedad del Ébola</a:t>
            </a:r>
          </a:p>
          <a:p>
            <a:pPr lvl="1" algn="l" rtl="0">
              <a:spcAft>
                <a:spcPts val="300"/>
              </a:spcAft>
              <a:buFont typeface="Arial" panose="020B0604020202020204" pitchFamily="34" charset="0"/>
              <a:buChar char="•"/>
            </a:pPr>
            <a:r>
              <a:rPr lang="es" sz="1600" b="0" i="0" u="none" baseline="0" dirty="0">
                <a:latin typeface="Calibri" panose="020F0502020204030204" pitchFamily="34" charset="0"/>
              </a:rPr>
              <a:t>Contacto indirecto con la sangre o líquidos corporales de un paciente con la enfermedad del Ébola, a través de objetos contaminados (ropa sucia o utensilios usados)</a:t>
            </a:r>
          </a:p>
          <a:p>
            <a:pPr lvl="1" algn="l" rtl="0">
              <a:spcAft>
                <a:spcPts val="300"/>
              </a:spcAft>
              <a:buFont typeface="Arial" panose="020B0604020202020204" pitchFamily="34" charset="0"/>
              <a:buChar char="•"/>
            </a:pPr>
            <a:r>
              <a:rPr lang="es" sz="1600" b="0" i="0" u="none" baseline="0" dirty="0">
                <a:latin typeface="Calibri" panose="020F0502020204030204" pitchFamily="34" charset="0"/>
              </a:rPr>
              <a:t>Posiblemente, contacto con el semen de un paciente con la enfermedad del Ébola recuperado</a:t>
            </a:r>
          </a:p>
          <a:p>
            <a:pPr lvl="0" algn="l" rtl="0">
              <a:spcAft>
                <a:spcPts val="300"/>
              </a:spcAft>
              <a:buFont typeface="Wingdings" panose="05000000000000000000" pitchFamily="2" charset="2"/>
              <a:buChar char="§"/>
            </a:pPr>
            <a:r>
              <a:rPr lang="es" sz="2000" b="0" i="0" u="none" baseline="0" dirty="0">
                <a:latin typeface="Calibri" panose="020F0502020204030204" pitchFamily="34" charset="0"/>
              </a:rPr>
              <a:t>La enfermedad del Ébola también puede transmitirse a través del contacto con la sangre, los líquidos o la carne de un animal infectado</a:t>
            </a:r>
          </a:p>
          <a:p>
            <a:pPr lvl="1" algn="l" rtl="0">
              <a:spcAft>
                <a:spcPts val="300"/>
              </a:spcAft>
              <a:buFont typeface="Arial" panose="020B0604020202020204" pitchFamily="34" charset="0"/>
              <a:buChar char="•"/>
            </a:pPr>
            <a:r>
              <a:rPr lang="es" sz="1600" b="0" i="0" u="none" baseline="0" dirty="0">
                <a:solidFill>
                  <a:srgbClr val="000000"/>
                </a:solidFill>
                <a:latin typeface="Calibri" panose="020F0502020204030204" pitchFamily="34" charset="0"/>
              </a:rPr>
              <a:t>Existe muy poca evidencia de que los perros se puedan infectar con el virus del Ébola </a:t>
            </a:r>
          </a:p>
          <a:p>
            <a:pPr lvl="1" algn="l" rtl="0">
              <a:spcAft>
                <a:spcPts val="300"/>
              </a:spcAft>
              <a:buFont typeface="Arial" panose="020B0604020202020204" pitchFamily="34" charset="0"/>
              <a:buChar char="•"/>
            </a:pPr>
            <a:r>
              <a:rPr lang="es" sz="1600" b="0" i="0" u="none" baseline="0" dirty="0">
                <a:solidFill>
                  <a:srgbClr val="000000"/>
                </a:solidFill>
                <a:latin typeface="Calibri" panose="020F0502020204030204" pitchFamily="34" charset="0"/>
              </a:rPr>
              <a:t>Hasta el momento, no se han reportado casos de perros o de gatos que hayan contraído o transmitido la enfermedad del Ébola</a:t>
            </a:r>
            <a:endParaRPr lang="es" sz="1600" dirty="0">
              <a:latin typeface="Calibri" panose="020F0502020204030204" pitchFamily="34" charset="0"/>
            </a:endParaRP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10</a:t>
            </a:fld>
            <a:endParaRPr lang="es" altLang="en-US" sz="1200" i="1" dirty="0">
              <a:solidFill>
                <a:schemeClr val="accent4"/>
              </a:solidFill>
              <a:latin typeface="+mn-lt"/>
            </a:endParaRPr>
          </a:p>
        </p:txBody>
      </p:sp>
    </p:spTree>
    <p:extLst>
      <p:ext uri="{BB962C8B-B14F-4D97-AF65-F5344CB8AC3E}">
        <p14:creationId xmlns:p14="http://schemas.microsoft.com/office/powerpoint/2010/main" val="7993077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84527"/>
            <a:ext cx="8229600" cy="523220"/>
          </a:xfrm>
        </p:spPr>
        <p:txBody>
          <a:bodyPr>
            <a:spAutoFit/>
          </a:bodyPr>
          <a:lstStyle/>
          <a:p>
            <a:pPr rtl="0"/>
            <a:r>
              <a:rPr lang="es" sz="2800" b="1" i="0" u="none" baseline="0">
                <a:solidFill>
                  <a:srgbClr val="0039A6"/>
                </a:solidFill>
                <a:effectLst/>
                <a:latin typeface="Calibri" panose="020F0502020204030204" pitchFamily="34" charset="0"/>
              </a:rPr>
              <a:t>Transmisión entre personas</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360309"/>
            <a:ext cx="8229600" cy="4108817"/>
          </a:xfrm>
        </p:spPr>
        <p:txBody>
          <a:bodyPr>
            <a:spAutoFit/>
          </a:bodyPr>
          <a:lstStyle/>
          <a:p>
            <a:pPr algn="l" rtl="0">
              <a:spcBef>
                <a:spcPts val="1200"/>
              </a:spcBef>
              <a:buFont typeface="Wingdings" panose="05000000000000000000" pitchFamily="2" charset="2"/>
              <a:buChar char="§"/>
            </a:pPr>
            <a:r>
              <a:rPr lang="es" sz="2200" b="0" i="0" u="none" baseline="0" dirty="0">
                <a:latin typeface="Calibri" panose="020F0502020204030204" pitchFamily="34" charset="0"/>
              </a:rPr>
              <a:t>Las personas infectadas no pueden contagiar la enfermedad hasta que aparecen los síntomas</a:t>
            </a:r>
          </a:p>
          <a:p>
            <a:pPr lvl="1" algn="l" rtl="0">
              <a:spcBef>
                <a:spcPts val="1200"/>
              </a:spcBef>
              <a:buFont typeface="Arial" panose="020B0604020202020204" pitchFamily="34" charset="0"/>
              <a:buChar char="•"/>
            </a:pPr>
            <a:r>
              <a:rPr lang="es" sz="1800" b="0" i="0" u="none" baseline="0" dirty="0">
                <a:latin typeface="Calibri" panose="020F0502020204030204" pitchFamily="34" charset="0"/>
              </a:rPr>
              <a:t>Es posible que el virus se pueda contagiar a través del semen de un hombre que sobrevivió a la enfermedad del Ébola </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El potencial de infección de los líquidos corporales (p. ej., carga viral) aumenta al agravarse la condición del paciente</a:t>
            </a:r>
          </a:p>
          <a:p>
            <a:pPr lvl="1" algn="l" rtl="0">
              <a:spcBef>
                <a:spcPts val="1200"/>
              </a:spcBef>
              <a:spcAft>
                <a:spcPts val="1200"/>
              </a:spcAft>
              <a:buFont typeface="Arial" panose="020B0604020202020204" pitchFamily="34" charset="0"/>
              <a:buChar char="•"/>
            </a:pPr>
            <a:r>
              <a:rPr lang="es" sz="1800" b="0" i="0" u="none" baseline="0" dirty="0">
                <a:latin typeface="Calibri" panose="020F0502020204030204" pitchFamily="34" charset="0"/>
              </a:rPr>
              <a:t>Los restos de las personas fallecidas infectadas son altamente infecciosos </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La transmisión del virus del Ébola entre personas por inhalación (aerosol) no se ha demostrado aún</a:t>
            </a: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11</a:t>
            </a:fld>
            <a:endParaRPr lang="es" altLang="en-US" sz="1200" i="1" dirty="0">
              <a:solidFill>
                <a:schemeClr val="accent4"/>
              </a:solidFill>
              <a:latin typeface="+mn-lt"/>
            </a:endParaRPr>
          </a:p>
        </p:txBody>
      </p:sp>
    </p:spTree>
    <p:extLst>
      <p:ext uri="{BB962C8B-B14F-4D97-AF65-F5344CB8AC3E}">
        <p14:creationId xmlns:p14="http://schemas.microsoft.com/office/powerpoint/2010/main" val="6876896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pPr rtl="0"/>
            <a:r>
              <a:rPr lang="es" sz="2800" b="1" i="0" u="none" baseline="0">
                <a:solidFill>
                  <a:srgbClr val="0039A6"/>
                </a:solidFill>
                <a:effectLst/>
                <a:latin typeface="Calibri" panose="020F0502020204030204" pitchFamily="34" charset="0"/>
              </a:rPr>
              <a:t>Evaluación de riesgos de la enfermedad del Ébola</a:t>
            </a:r>
            <a:endParaRPr lang="es" sz="2800" dirty="0">
              <a:solidFill>
                <a:srgbClr val="0039A6"/>
              </a:solidFill>
              <a:effectLst/>
              <a:latin typeface="Calibri" panose="020F0502020204030204" pitchFamily="34" charset="0"/>
            </a:endParaRPr>
          </a:p>
        </p:txBody>
      </p:sp>
      <p:sp>
        <p:nvSpPr>
          <p:cNvPr id="5" name="Text Placeholder 13"/>
          <p:cNvSpPr txBox="1">
            <a:spLocks noGrp="1"/>
          </p:cNvSpPr>
          <p:nvPr>
            <p:ph type="body" sz="half" idx="2"/>
          </p:nvPr>
        </p:nvSpPr>
        <p:spPr>
          <a:xfrm>
            <a:off x="324370" y="6063584"/>
            <a:ext cx="8525334" cy="527124"/>
          </a:xfrm>
        </p:spPr>
        <p:txBody>
          <a:bodyPr/>
          <a:lstStyle/>
          <a:p>
            <a:pPr algn="l" rtl="0"/>
            <a:r>
              <a:rPr lang="es" sz="1100" b="0" i="0" u="none" baseline="0" dirty="0">
                <a:solidFill>
                  <a:srgbClr val="4971F2"/>
                </a:solidFill>
                <a:latin typeface="Calibri" panose="020F0502020204030204" pitchFamily="34" charset="0"/>
              </a:rPr>
              <a:t>*Sitio web de los CDC para consultar las áreas actualmente afectadas: </a:t>
            </a:r>
            <a:endParaRPr lang="es" sz="1100" b="0" i="0" u="none" baseline="0" dirty="0" smtClean="0">
              <a:solidFill>
                <a:srgbClr val="4971F2"/>
              </a:solidFill>
              <a:latin typeface="Calibri" panose="020F0502020204030204" pitchFamily="34" charset="0"/>
            </a:endParaRPr>
          </a:p>
          <a:p>
            <a:pPr algn="l" rtl="0"/>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://www.cdc.gov/vhf/ebola/outbreaks/2014-west-africa/distribution-map.html</a:t>
            </a:r>
            <a:r>
              <a:rPr lang="es" sz="1100" b="0" i="0" u="none" baseline="0" dirty="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901143657"/>
              </p:ext>
            </p:extLst>
          </p:nvPr>
        </p:nvGraphicFramePr>
        <p:xfrm>
          <a:off x="514350" y="1022984"/>
          <a:ext cx="8172450" cy="4333097"/>
        </p:xfrm>
        <a:graphic>
          <a:graphicData uri="http://schemas.openxmlformats.org/drawingml/2006/table">
            <a:tbl>
              <a:tblPr firstRow="1" bandRow="1">
                <a:tableStyleId>{5C22544A-7EE6-4342-B048-85BDC9FD1C3A}</a:tableStyleId>
              </a:tblPr>
              <a:tblGrid>
                <a:gridCol w="8172450"/>
              </a:tblGrid>
              <a:tr h="375879">
                <a:tc>
                  <a:txBody>
                    <a:bodyPr/>
                    <a:lstStyle/>
                    <a:p>
                      <a:pPr algn="l" rtl="0"/>
                      <a:r>
                        <a:rPr lang="es" sz="1600" b="1" i="0" u="none" baseline="0" dirty="0">
                          <a:latin typeface="Calibri" panose="020F0502020204030204" pitchFamily="34" charset="0"/>
                        </a:rPr>
                        <a:t>Exposición de alto riesgo</a:t>
                      </a:r>
                      <a:endParaRPr lang="es" sz="1600" dirty="0">
                        <a:latin typeface="Calibri" panose="020F0502020204030204" pitchFamily="34" charset="0"/>
                      </a:endParaRPr>
                    </a:p>
                  </a:txBody>
                  <a:tcPr/>
                </a:tc>
              </a:tr>
              <a:tr h="3003455">
                <a:tc>
                  <a:txBody>
                    <a:bodyPr/>
                    <a:lstStyle/>
                    <a:p>
                      <a:pPr algn="l" rtl="0"/>
                      <a:r>
                        <a:rPr lang="es" sz="1600" b="0" i="0" u="none" baseline="0" dirty="0">
                          <a:latin typeface="Calibri" panose="020F0502020204030204" pitchFamily="34" charset="0"/>
                          <a:cs typeface="Arial" panose="020B0604020202020204" pitchFamily="34" charset="0"/>
                        </a:rPr>
                        <a:t>En cualquier país:</a:t>
                      </a:r>
                    </a:p>
                    <a:p>
                      <a:pPr marL="285750"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Exposición percutánea (por ejemplo, pinchazo de aguja) o de las membranas mucosas a la sangre o líquidos corporales de una persona con la enfermedad del Ébola que presenta síntomas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600" b="0" i="0" u="none" baseline="0" dirty="0">
                          <a:latin typeface="Calibri" panose="020F0502020204030204" pitchFamily="34" charset="0"/>
                          <a:cs typeface="Arial" panose="020B0604020202020204" pitchFamily="34" charset="0"/>
                        </a:rPr>
                        <a:t>Contacto directo con una persona con la enfermedad del Ébola que presenta síntomas o con los líquidos corporales de la persona, </a:t>
                      </a:r>
                      <a:r>
                        <a:rPr lang="es" sz="1600" b="1" i="0" u="none" baseline="0" dirty="0">
                          <a:latin typeface="Calibri" panose="020F0502020204030204" pitchFamily="34" charset="0"/>
                          <a:cs typeface="Arial" panose="020B0604020202020204" pitchFamily="34" charset="0"/>
                        </a:rPr>
                        <a:t>sin </a:t>
                      </a:r>
                      <a:r>
                        <a:rPr lang="es" sz="1600" b="0" i="0" u="none" baseline="0" dirty="0">
                          <a:latin typeface="Calibri" panose="020F0502020204030204" pitchFamily="34" charset="0"/>
                          <a:cs typeface="Arial" panose="020B0604020202020204" pitchFamily="34" charset="0"/>
                        </a:rPr>
                        <a:t>el equipo de protección personal (EPP) adecuado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600" b="0" i="0" u="none" baseline="0" dirty="0">
                          <a:latin typeface="Calibri" panose="020F0502020204030204" pitchFamily="34" charset="0"/>
                          <a:cs typeface="Arial" panose="020B0604020202020204" pitchFamily="34" charset="0"/>
                        </a:rPr>
                        <a:t>Procesamiento en el laboratorio de sangre o líquidos corporales de una persona con la enfermedad del Ébola que presenta síntomas </a:t>
                      </a:r>
                      <a:r>
                        <a:rPr lang="es" sz="1600" b="1" i="0" u="none" baseline="0" dirty="0">
                          <a:latin typeface="Calibri" panose="020F0502020204030204" pitchFamily="34" charset="0"/>
                          <a:cs typeface="Arial" panose="020B0604020202020204" pitchFamily="34" charset="0"/>
                        </a:rPr>
                        <a:t>sin </a:t>
                      </a:r>
                      <a:r>
                        <a:rPr lang="es" sz="1600" b="0" i="0" u="none" baseline="0" dirty="0">
                          <a:latin typeface="Calibri" panose="020F0502020204030204" pitchFamily="34" charset="0"/>
                          <a:cs typeface="Arial" panose="020B0604020202020204" pitchFamily="34" charset="0"/>
                        </a:rPr>
                        <a:t>el EPP adecuado o sin las precauciones de bioseguridad </a:t>
                      </a:r>
                      <a:r>
                        <a:rPr lang="es" sz="1600" b="0" i="0" u="none" baseline="0" dirty="0" smtClean="0">
                          <a:latin typeface="Calibri" panose="020F0502020204030204" pitchFamily="34" charset="0"/>
                          <a:cs typeface="Arial" panose="020B0604020202020204" pitchFamily="34" charset="0"/>
                        </a:rPr>
                        <a:t>estándar</a:t>
                      </a:r>
                      <a:endParaRPr lang="es" sz="1600" b="0" i="0" u="none" baseline="0" dirty="0">
                        <a:latin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600" b="0" i="0" u="none" baseline="0" dirty="0">
                          <a:latin typeface="Calibri" panose="020F0502020204030204" pitchFamily="34" charset="0"/>
                          <a:cs typeface="Arial" panose="020B0604020202020204" pitchFamily="34" charset="0"/>
                        </a:rPr>
                        <a:t>Proporcionar atención directa en un hogar a una persona con la enfermedad del Ébola que presenta síntomas</a:t>
                      </a:r>
                    </a:p>
                    <a:p>
                      <a:pPr marL="285750" indent="-285750" algn="l" rtl="0">
                        <a:buFont typeface="Arial" panose="020B0604020202020204" pitchFamily="34" charset="0"/>
                        <a:buChar char="•"/>
                      </a:pPr>
                      <a:endParaRPr lang="es" sz="1600" dirty="0"/>
                    </a:p>
                  </a:txBody>
                  <a:tcPr/>
                </a:tc>
              </a:tr>
              <a:tr h="939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600" b="0" i="0" u="none" baseline="0" dirty="0">
                          <a:latin typeface="Calibri" panose="020F0502020204030204" pitchFamily="34" charset="0"/>
                          <a:cs typeface="Arial" panose="020B0604020202020204" pitchFamily="34" charset="0"/>
                        </a:rPr>
                        <a:t>En países con una transmisión generalizada o con casos en áreas urbanas con </a:t>
                      </a:r>
                      <a:r>
                        <a:rPr lang="es" sz="1600" b="0" i="0" u="none" baseline="0" dirty="0" smtClean="0">
                          <a:latin typeface="Calibri" panose="020F0502020204030204" pitchFamily="34" charset="0"/>
                          <a:cs typeface="Arial" panose="020B0604020202020204" pitchFamily="34" charset="0"/>
                        </a:rPr>
                        <a:t>medidas </a:t>
                      </a:r>
                      <a:r>
                        <a:rPr lang="es" sz="1600" b="0" i="0" u="none" baseline="0" dirty="0">
                          <a:latin typeface="Calibri" panose="020F0502020204030204" pitchFamily="34" charset="0"/>
                          <a:cs typeface="Arial" panose="020B0604020202020204" pitchFamily="34" charset="0"/>
                        </a:rPr>
                        <a:t>de control precarias*: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600" b="0" i="0" u="none" baseline="0" dirty="0">
                          <a:latin typeface="Calibri" panose="020F0502020204030204" pitchFamily="34" charset="0"/>
                          <a:cs typeface="Arial" panose="020B0604020202020204" pitchFamily="34" charset="0"/>
                        </a:rPr>
                        <a:t>Contacto directo con un cadáver </a:t>
                      </a:r>
                      <a:r>
                        <a:rPr lang="es" sz="1600" b="1" i="0" u="none" baseline="0" dirty="0">
                          <a:latin typeface="Calibri" panose="020F0502020204030204" pitchFamily="34" charset="0"/>
                          <a:cs typeface="Arial" panose="020B0604020202020204" pitchFamily="34" charset="0"/>
                        </a:rPr>
                        <a:t>sin</a:t>
                      </a:r>
                      <a:r>
                        <a:rPr lang="es" sz="1600" b="0" i="0" u="none" baseline="0" dirty="0">
                          <a:latin typeface="Calibri" panose="020F0502020204030204" pitchFamily="34" charset="0"/>
                          <a:cs typeface="Arial" panose="020B0604020202020204" pitchFamily="34" charset="0"/>
                        </a:rPr>
                        <a:t> el EPP adecuado</a:t>
                      </a:r>
                    </a:p>
                  </a:txBody>
                  <a:tcPr/>
                </a:tc>
              </a:tr>
            </a:tbl>
          </a:graphicData>
        </a:graphic>
      </p:graphicFrame>
    </p:spTree>
    <p:extLst>
      <p:ext uri="{BB962C8B-B14F-4D97-AF65-F5344CB8AC3E}">
        <p14:creationId xmlns:p14="http://schemas.microsoft.com/office/powerpoint/2010/main" val="14224699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pPr rtl="0"/>
            <a:r>
              <a:rPr lang="es" sz="2800" b="1" i="0" u="none" baseline="0">
                <a:solidFill>
                  <a:srgbClr val="0039A6"/>
                </a:solidFill>
                <a:effectLst/>
                <a:latin typeface="Calibri" panose="020F0502020204030204" pitchFamily="34" charset="0"/>
              </a:rPr>
              <a:t>Evaluación de riesgos de la enfermedad del Ébola / virus del Ébola (continuación)</a:t>
            </a:r>
            <a:endParaRPr lang="es" sz="2800" dirty="0">
              <a:solidFill>
                <a:srgbClr val="0039A6"/>
              </a:solidFill>
              <a:effectLst/>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338060859"/>
              </p:ext>
            </p:extLst>
          </p:nvPr>
        </p:nvGraphicFramePr>
        <p:xfrm>
          <a:off x="581025" y="1180868"/>
          <a:ext cx="8105775" cy="4305532"/>
        </p:xfrm>
        <a:graphic>
          <a:graphicData uri="http://schemas.openxmlformats.org/drawingml/2006/table">
            <a:tbl>
              <a:tblPr firstRow="1" bandRow="1">
                <a:tableStyleId>{5C22544A-7EE6-4342-B048-85BDC9FD1C3A}</a:tableStyleId>
              </a:tblPr>
              <a:tblGrid>
                <a:gridCol w="8105775"/>
              </a:tblGrid>
              <a:tr h="202797">
                <a:tc>
                  <a:txBody>
                    <a:bodyPr/>
                    <a:lstStyle/>
                    <a:p>
                      <a:pPr algn="l" rtl="0"/>
                      <a:r>
                        <a:rPr lang="es" sz="1600" b="1" i="0" u="none" baseline="0" dirty="0">
                          <a:latin typeface="Calibri" panose="020F0502020204030204" pitchFamily="34" charset="0"/>
                        </a:rPr>
                        <a:t>Algún riesgo de exposición</a:t>
                      </a:r>
                      <a:endParaRPr lang="es" sz="1600" dirty="0">
                        <a:latin typeface="Calibri" panose="020F0502020204030204" pitchFamily="34" charset="0"/>
                      </a:endParaRPr>
                    </a:p>
                  </a:txBody>
                  <a:tcPr/>
                </a:tc>
              </a:tr>
              <a:tr h="2415772">
                <a:tc>
                  <a:txBody>
                    <a:bodyPr/>
                    <a:lstStyle/>
                    <a:p>
                      <a:pPr marL="0" indent="0" algn="l" rtl="0">
                        <a:buFontTx/>
                        <a:buNone/>
                      </a:pPr>
                      <a:r>
                        <a:rPr lang="es" sz="1600" b="0" i="0" u="none" baseline="0" dirty="0">
                          <a:latin typeface="Calibri" panose="020F0502020204030204" pitchFamily="34" charset="0"/>
                          <a:cs typeface="Arial" panose="020B0604020202020204" pitchFamily="34" charset="0"/>
                        </a:rPr>
                        <a:t>En cualquier país:</a:t>
                      </a:r>
                    </a:p>
                    <a:p>
                      <a:pPr marL="285750"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Estar en contacto cercano con una persona con la enfermedad del Ébola que presenta síntomas </a:t>
                      </a:r>
                      <a:r>
                        <a:rPr lang="es" sz="1600" b="1" i="0" u="none" baseline="0" dirty="0">
                          <a:latin typeface="Calibri" panose="020F0502020204030204" pitchFamily="34" charset="0"/>
                          <a:cs typeface="Arial" panose="020B0604020202020204" pitchFamily="34" charset="0"/>
                        </a:rPr>
                        <a:t>sin</a:t>
                      </a:r>
                      <a:r>
                        <a:rPr lang="es" sz="1600" b="0" i="0" u="none" baseline="0" dirty="0">
                          <a:latin typeface="Calibri" panose="020F0502020204030204" pitchFamily="34" charset="0"/>
                          <a:cs typeface="Arial" panose="020B0604020202020204" pitchFamily="34" charset="0"/>
                        </a:rPr>
                        <a:t> el EPP adecuado (por ejemplo, en hogares, centros de salud o centros comunitarios)</a:t>
                      </a:r>
                    </a:p>
                    <a:p>
                      <a:pPr marL="742950" lvl="1"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Contacto cercano significa estar durante un período prolongado de tiempo sin el EPP apropiado, a una distancia de aproximadamente 3 pies (1 metro) de una persona con la enfermedad del Ébola, cuando esta presenta </a:t>
                      </a:r>
                      <a:r>
                        <a:rPr lang="es" sz="1600" b="0" i="0" u="none" baseline="0" dirty="0" smtClean="0">
                          <a:latin typeface="Calibri" panose="020F0502020204030204" pitchFamily="34" charset="0"/>
                          <a:cs typeface="Arial" panose="020B0604020202020204" pitchFamily="34" charset="0"/>
                        </a:rPr>
                        <a:t>síntomas</a:t>
                      </a:r>
                      <a:endParaRPr lang="es" sz="1600" dirty="0" smtClean="0">
                        <a:latin typeface="Calibri" panose="020F0502020204030204" pitchFamily="34" charset="0"/>
                        <a:cs typeface="Arial" panose="020B0604020202020204" pitchFamily="34" charset="0"/>
                      </a:endParaRPr>
                    </a:p>
                  </a:txBody>
                  <a:tcPr/>
                </a:tc>
              </a:tr>
              <a:tr h="1339447">
                <a:tc>
                  <a:txBody>
                    <a:bodyPr/>
                    <a:lstStyle/>
                    <a:p>
                      <a:pPr marL="0" indent="0" algn="l" rtl="0">
                        <a:buFontTx/>
                        <a:buNone/>
                      </a:pPr>
                      <a:r>
                        <a:rPr lang="es" sz="1600" b="0" i="0" u="none" baseline="0" dirty="0">
                          <a:latin typeface="Calibri" panose="020F0502020204030204" pitchFamily="34" charset="0"/>
                          <a:cs typeface="Arial" panose="020B0604020202020204" pitchFamily="34" charset="0"/>
                        </a:rPr>
                        <a:t>Países con transmisión generalizada*:</a:t>
                      </a:r>
                    </a:p>
                    <a:p>
                      <a:pPr marL="285750" lvl="0"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Contacto directo con una persona con la enfermedad del Ébola que presenta síntomas o con los líquidos corporales de la persona, sin el EPP adecuado </a:t>
                      </a:r>
                    </a:p>
                    <a:p>
                      <a:pPr marL="285750" lvl="0"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Brindar cualquier asistencia directa a un paciente en instalaciones de servicios de salud no exclusivas de la enfermedad del Ébola</a:t>
                      </a:r>
                    </a:p>
                    <a:p>
                      <a:pPr marL="285750" lvl="0" indent="-285750" algn="l" rtl="0">
                        <a:buFont typeface="Arial" panose="020B0604020202020204" pitchFamily="34" charset="0"/>
                        <a:buChar char="•"/>
                      </a:pPr>
                      <a:r>
                        <a:rPr lang="es" sz="1600" b="0" i="0" u="none" baseline="0" dirty="0">
                          <a:latin typeface="Calibri" panose="020F0502020204030204" pitchFamily="34" charset="0"/>
                          <a:cs typeface="Arial" panose="020B0604020202020204" pitchFamily="34" charset="0"/>
                        </a:rPr>
                        <a:t>Estar en el área de pacientes de una unidad de tratamiento de la enfermedad del Ébola</a:t>
                      </a:r>
                      <a:endParaRPr lang="es" sz="1600" dirty="0" smtClean="0">
                        <a:latin typeface="Calibri" panose="020F0502020204030204" pitchFamily="34" charset="0"/>
                        <a:cs typeface="Arial" panose="020B0604020202020204" pitchFamily="34" charset="0"/>
                      </a:endParaRPr>
                    </a:p>
                  </a:txBody>
                  <a:tcPr/>
                </a:tc>
              </a:tr>
            </a:tbl>
          </a:graphicData>
        </a:graphic>
      </p:graphicFrame>
      <p:sp>
        <p:nvSpPr>
          <p:cNvPr id="6" name="Text Placeholder 13"/>
          <p:cNvSpPr txBox="1">
            <a:spLocks noGrp="1"/>
          </p:cNvSpPr>
          <p:nvPr>
            <p:ph type="body" sz="half" idx="2"/>
          </p:nvPr>
        </p:nvSpPr>
        <p:spPr>
          <a:xfrm>
            <a:off x="324370" y="6063584"/>
            <a:ext cx="8525334" cy="527124"/>
          </a:xfrm>
        </p:spPr>
        <p:txBody>
          <a:bodyPr/>
          <a:lstStyle/>
          <a:p>
            <a:pPr algn="l" rtl="0"/>
            <a:r>
              <a:rPr lang="es" sz="1100" b="0" i="0" u="none" baseline="0" dirty="0">
                <a:solidFill>
                  <a:srgbClr val="4971F2"/>
                </a:solidFill>
                <a:latin typeface="Calibri" panose="020F0502020204030204" pitchFamily="34" charset="0"/>
              </a:rPr>
              <a:t>*Sitio web de los CDC para consultar las áreas actualmente afectadas: </a:t>
            </a:r>
            <a:endParaRPr lang="es" sz="1100" b="0" i="0" u="none" baseline="0" dirty="0" smtClean="0">
              <a:solidFill>
                <a:srgbClr val="4971F2"/>
              </a:solidFill>
              <a:latin typeface="Calibri" panose="020F0502020204030204" pitchFamily="34" charset="0"/>
            </a:endParaRPr>
          </a:p>
          <a:p>
            <a:pPr algn="l" rtl="0"/>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://www.cdc.gov/vhf/ebola/outbreaks/2014-west-africa/distribution-map.html</a:t>
            </a:r>
            <a:r>
              <a:rPr lang="es" sz="1100" b="0" i="0" u="none" baseline="0" dirty="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spTree>
    <p:extLst>
      <p:ext uri="{BB962C8B-B14F-4D97-AF65-F5344CB8AC3E}">
        <p14:creationId xmlns:p14="http://schemas.microsoft.com/office/powerpoint/2010/main" val="23599908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pPr rtl="0"/>
            <a:r>
              <a:rPr lang="es" sz="2800" b="1" i="0" u="none" baseline="0" dirty="0">
                <a:solidFill>
                  <a:srgbClr val="0039A6"/>
                </a:solidFill>
                <a:latin typeface="Calibri" panose="020F0502020204030204" pitchFamily="34" charset="0"/>
              </a:rPr>
              <a:t>Evaluación de riesgos de la enfermedad del Ébola / virus del Ébola (continuación)</a:t>
            </a:r>
            <a:endParaRPr lang="es" sz="2800" dirty="0">
              <a:solidFill>
                <a:srgbClr val="0039A6"/>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96342055"/>
              </p:ext>
            </p:extLst>
          </p:nvPr>
        </p:nvGraphicFramePr>
        <p:xfrm>
          <a:off x="561975" y="1173667"/>
          <a:ext cx="8124825" cy="4872876"/>
        </p:xfrm>
        <a:graphic>
          <a:graphicData uri="http://schemas.openxmlformats.org/drawingml/2006/table">
            <a:tbl>
              <a:tblPr firstRow="1" bandRow="1">
                <a:tableStyleId>{5C22544A-7EE6-4342-B048-85BDC9FD1C3A}</a:tableStyleId>
              </a:tblPr>
              <a:tblGrid>
                <a:gridCol w="8124825"/>
              </a:tblGrid>
              <a:tr h="324695">
                <a:tc>
                  <a:txBody>
                    <a:bodyPr/>
                    <a:lstStyle/>
                    <a:p>
                      <a:pPr algn="l" rtl="0"/>
                      <a:r>
                        <a:rPr lang="es" sz="1550" b="1" i="0" u="none" baseline="0" dirty="0">
                          <a:latin typeface="Calibri" panose="020F0502020204030204" pitchFamily="34" charset="0"/>
                        </a:rPr>
                        <a:t>Baja (pero no cero) exposición de riesgo</a:t>
                      </a:r>
                      <a:endParaRPr lang="es" sz="1550" dirty="0">
                        <a:latin typeface="Calibri" panose="020F0502020204030204" pitchFamily="34" charset="0"/>
                      </a:endParaRPr>
                    </a:p>
                  </a:txBody>
                  <a:tcPr/>
                </a:tc>
              </a:tr>
              <a:tr h="23565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En cualquier país: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Contacto directo breve (como un apretón de manos) con una persona que tiene síntomas de la enfermedad del Ébola, </a:t>
                      </a:r>
                      <a:r>
                        <a:rPr lang="es" sz="1550" b="1" i="0" u="none" baseline="0" dirty="0">
                          <a:latin typeface="Calibri" panose="020F0502020204030204" pitchFamily="34" charset="0"/>
                          <a:cs typeface="Arial" panose="020B0604020202020204" pitchFamily="34" charset="0"/>
                        </a:rPr>
                        <a:t>sin</a:t>
                      </a:r>
                      <a:r>
                        <a:rPr lang="es" sz="1550" b="0" i="0" u="none" baseline="0" dirty="0">
                          <a:latin typeface="Calibri" panose="020F0502020204030204" pitchFamily="34" charset="0"/>
                          <a:cs typeface="Arial" panose="020B0604020202020204" pitchFamily="34" charset="0"/>
                        </a:rPr>
                        <a:t> el EPP adecuado </a:t>
                      </a:r>
                      <a:endParaRPr lang="es" sz="1550" b="1" dirty="0" smtClean="0">
                        <a:latin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Proximidad a una persona con la enfermedad del Ébola que presenta síntomas (como estar en la misma habitación, pero sin contacto cercano) </a:t>
                      </a:r>
                      <a:r>
                        <a:rPr lang="es" sz="1550" b="1" i="0" u="none" baseline="0" dirty="0">
                          <a:latin typeface="Calibri" panose="020F0502020204030204" pitchFamily="34" charset="0"/>
                          <a:cs typeface="Arial" panose="020B0604020202020204" pitchFamily="34" charset="0"/>
                        </a:rPr>
                        <a:t>sin</a:t>
                      </a:r>
                      <a:r>
                        <a:rPr lang="es" sz="1550" b="0" i="0" u="none" baseline="0" dirty="0">
                          <a:latin typeface="Calibri" panose="020F0502020204030204" pitchFamily="34" charset="0"/>
                          <a:cs typeface="Arial" panose="020B0604020202020204" pitchFamily="34" charset="0"/>
                        </a:rPr>
                        <a:t> el EPP adecuado</a:t>
                      </a:r>
                      <a:endParaRPr lang="es" sz="1550" b="1" dirty="0" smtClean="0">
                        <a:latin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Procesamiento en el laboratorio de sangre o líquidos corporales de una persona con la enfermedad del Ébola que presenta síntomas con el EPP adecuado y con las precauciones de bioseguridad estándar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Viajar en avión con una persona con la enfermedad del Ébola que presenta síntomas y no haber tenido exposiciones con algún riesgo o riesgo alto identificado</a:t>
                      </a:r>
                      <a:endParaRPr lang="es" sz="1550" dirty="0" smtClean="0">
                        <a:latin typeface="Calibri" panose="020F0502020204030204" pitchFamily="34" charset="0"/>
                        <a:cs typeface="Arial" panose="020B0604020202020204" pitchFamily="34" charset="0"/>
                      </a:endParaRPr>
                    </a:p>
                  </a:txBody>
                  <a:tcPr/>
                </a:tc>
              </a:tr>
              <a:tr h="9953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En países con una transmisión generalizada, casos en áreas urbanas con medidas de control precarias o con una transmisión generalizada anterior y medidas de control establecidas en la actualidad*: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Haber estado en uno de esos países y no haber tenido ninguna exposición conocida</a:t>
                      </a:r>
                      <a:endParaRPr lang="es" sz="1550" b="1" dirty="0" smtClean="0">
                        <a:latin typeface="Calibri" panose="020F0502020204030204" pitchFamily="34" charset="0"/>
                        <a:cs typeface="Arial" panose="020B0604020202020204" pitchFamily="34" charset="0"/>
                      </a:endParaRPr>
                    </a:p>
                  </a:txBody>
                  <a:tcPr/>
                </a:tc>
              </a:tr>
              <a:tr h="1055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En cualquier país distinto a aquellos con transmisión generalizada*:</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Contacto directo con una persona con la enfermedad del Ébola que presenta síntomas o con los líquidos corporales de la persona, sin el EPP adecuado</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550" b="0" i="0" u="none" baseline="0" dirty="0">
                          <a:latin typeface="Calibri" panose="020F0502020204030204" pitchFamily="34" charset="0"/>
                          <a:cs typeface="Arial" panose="020B0604020202020204" pitchFamily="34" charset="0"/>
                        </a:rPr>
                        <a:t>Estar en el área de pacientes de una ETU</a:t>
                      </a:r>
                      <a:endParaRPr lang="es" sz="1550" b="1" dirty="0" smtClean="0">
                        <a:latin typeface="Calibri" panose="020F0502020204030204" pitchFamily="34" charset="0"/>
                        <a:cs typeface="Arial" panose="020B0604020202020204" pitchFamily="34" charset="0"/>
                      </a:endParaRPr>
                    </a:p>
                  </a:txBody>
                  <a:tcPr/>
                </a:tc>
              </a:tr>
            </a:tbl>
          </a:graphicData>
        </a:graphic>
      </p:graphicFrame>
      <p:sp>
        <p:nvSpPr>
          <p:cNvPr id="6" name="Text Placeholder 13"/>
          <p:cNvSpPr txBox="1">
            <a:spLocks noGrp="1"/>
          </p:cNvSpPr>
          <p:nvPr>
            <p:ph type="body" sz="half" idx="2"/>
          </p:nvPr>
        </p:nvSpPr>
        <p:spPr>
          <a:xfrm>
            <a:off x="324370" y="6063584"/>
            <a:ext cx="8525334" cy="527124"/>
          </a:xfrm>
        </p:spPr>
        <p:txBody>
          <a:bodyPr/>
          <a:lstStyle/>
          <a:p>
            <a:pPr algn="l" rtl="0"/>
            <a:r>
              <a:rPr lang="es" sz="1100" b="0" i="0" u="none" baseline="0" dirty="0">
                <a:solidFill>
                  <a:srgbClr val="4971F2"/>
                </a:solidFill>
                <a:latin typeface="Calibri" panose="020F0502020204030204" pitchFamily="34" charset="0"/>
              </a:rPr>
              <a:t>*Sitio web de los CDC para consultar las áreas actualmente afectadas: </a:t>
            </a:r>
            <a:endParaRPr lang="es" sz="1100" b="0" i="0" u="none" baseline="0" dirty="0" smtClean="0">
              <a:solidFill>
                <a:srgbClr val="4971F2"/>
              </a:solidFill>
              <a:latin typeface="Calibri" panose="020F0502020204030204" pitchFamily="34" charset="0"/>
            </a:endParaRPr>
          </a:p>
          <a:p>
            <a:pPr algn="l" rtl="0"/>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://www.cdc.gov/vhf/ebola/outbreaks/2014-west-africa/distribution-map.html</a:t>
            </a:r>
            <a:r>
              <a:rPr lang="es" sz="1100" b="0" i="0" u="none" baseline="0" dirty="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spTree>
    <p:extLst>
      <p:ext uri="{BB962C8B-B14F-4D97-AF65-F5344CB8AC3E}">
        <p14:creationId xmlns:p14="http://schemas.microsoft.com/office/powerpoint/2010/main" val="12791940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411798"/>
            <a:ext cx="8229600" cy="563562"/>
          </a:xfrm>
        </p:spPr>
        <p:txBody>
          <a:bodyPr/>
          <a:lstStyle/>
          <a:p>
            <a:pPr rtl="0"/>
            <a:r>
              <a:rPr lang="es" sz="2800" b="1" i="0" u="none" baseline="0" dirty="0">
                <a:solidFill>
                  <a:srgbClr val="0039A6"/>
                </a:solidFill>
                <a:latin typeface="Calibri" panose="020F0502020204030204" pitchFamily="34" charset="0"/>
              </a:rPr>
              <a:t>Evaluación de riesgos de la enfermedad del Ébola / virus del Ébola (continuación)</a:t>
            </a:r>
            <a:endParaRPr lang="es" sz="2800" dirty="0">
              <a:solidFill>
                <a:srgbClr val="0039A6"/>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64539676"/>
              </p:ext>
            </p:extLst>
          </p:nvPr>
        </p:nvGraphicFramePr>
        <p:xfrm>
          <a:off x="457201" y="1203961"/>
          <a:ext cx="8229600" cy="4823321"/>
        </p:xfrm>
        <a:graphic>
          <a:graphicData uri="http://schemas.openxmlformats.org/drawingml/2006/table">
            <a:tbl>
              <a:tblPr firstRow="1" bandRow="1">
                <a:tableStyleId>{5C22544A-7EE6-4342-B048-85BDC9FD1C3A}</a:tableStyleId>
              </a:tblPr>
              <a:tblGrid>
                <a:gridCol w="8229600"/>
              </a:tblGrid>
              <a:tr h="358495">
                <a:tc>
                  <a:txBody>
                    <a:bodyPr/>
                    <a:lstStyle/>
                    <a:p>
                      <a:pPr algn="l" rtl="0"/>
                      <a:r>
                        <a:rPr lang="es" sz="1550" b="1" i="0" u="none" baseline="0" dirty="0">
                          <a:latin typeface="Calibri" panose="020F0502020204030204" pitchFamily="34" charset="0"/>
                        </a:rPr>
                        <a:t>Riesgo de exposición no identificado</a:t>
                      </a:r>
                      <a:endParaRPr lang="es" sz="1550" dirty="0">
                        <a:latin typeface="Calibri" panose="020F0502020204030204" pitchFamily="34" charset="0"/>
                      </a:endParaRPr>
                    </a:p>
                  </a:txBody>
                  <a:tcPr/>
                </a:tc>
              </a:tr>
              <a:tr h="570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Procesamiento en el laboratorio de muestras que contienen la enfermedad del Ébola en un centro con nivel 4 de bioseguridad</a:t>
                      </a:r>
                    </a:p>
                  </a:txBody>
                  <a:tcPr/>
                </a:tc>
              </a:tr>
              <a:tr h="570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Cualquier contacto con una persona que no presenta síntomas de la enfermedad del Ébola, incluso si la persona tuvo una posible exposición al virus del Ébola</a:t>
                      </a:r>
                    </a:p>
                  </a:txBody>
                  <a:tcPr/>
                </a:tc>
              </a:tr>
              <a:tr h="3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a:latin typeface="Calibri" panose="020F0502020204030204" pitchFamily="34" charset="0"/>
                          <a:cs typeface="Arial" panose="020B0604020202020204" pitchFamily="34" charset="0"/>
                        </a:rPr>
                        <a:t>Contacto con una persona con la enfermedad del Ébola antes de que esta desarrollara síntomas</a:t>
                      </a:r>
                    </a:p>
                  </a:txBody>
                  <a:tcPr/>
                </a:tc>
              </a:tr>
              <a:tr h="330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a:latin typeface="Calibri" panose="020F0502020204030204" pitchFamily="34" charset="0"/>
                          <a:cs typeface="Arial" panose="020B0604020202020204" pitchFamily="34" charset="0"/>
                        </a:rPr>
                        <a:t>Cualquier posible exposición al virus del Ébola que ocurrió más de 21 días antes</a:t>
                      </a:r>
                    </a:p>
                  </a:txBody>
                  <a:tcPr/>
                </a:tc>
              </a:tr>
              <a:tr h="788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Haber visitado un país donde se registraron casos de Ébola pero </a:t>
                      </a:r>
                      <a:r>
                        <a:rPr lang="es" sz="1550" b="1" i="0" u="none" baseline="0" dirty="0">
                          <a:latin typeface="Calibri" panose="020F0502020204030204" pitchFamily="34" charset="0"/>
                          <a:cs typeface="Arial" panose="020B0604020202020204" pitchFamily="34" charset="0"/>
                        </a:rPr>
                        <a:t>sin</a:t>
                      </a:r>
                      <a:r>
                        <a:rPr lang="es" sz="1550" b="0" i="0" u="none" baseline="0" dirty="0">
                          <a:latin typeface="Calibri" panose="020F0502020204030204" pitchFamily="34" charset="0"/>
                          <a:cs typeface="Arial" panose="020B0604020202020204" pitchFamily="34" charset="0"/>
                        </a:rPr>
                        <a:t> transmisión generalizada, sin casos en áreas urbanas con medidas de control indefinidas o una transmisión generalizada anterior y medidas de control establecidas actualmente, y no haber tenido ninguna otra exposición</a:t>
                      </a:r>
                    </a:p>
                  </a:txBody>
                  <a:tcPr/>
                </a:tc>
              </a:tr>
              <a:tr h="1051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Haber estado en un avión o barco o muy cerca de este (por ejemplo, inspeccionar el exterior de un barco o un avión o cargar o descargar suministros) todo el tiempo que el avión o el barco estuvo en un país con transmisión generalizada o casos en entornos urbanos con medidas de control indefinidas*, y no haber tenido contacto directo con nadie de la comunidad</a:t>
                      </a:r>
                    </a:p>
                  </a:txBody>
                  <a:tcPr/>
                </a:tc>
              </a:tr>
              <a:tr h="811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550" b="0" i="0" u="none" baseline="0" dirty="0">
                          <a:latin typeface="Calibri" panose="020F0502020204030204" pitchFamily="34" charset="0"/>
                          <a:cs typeface="Arial" panose="020B0604020202020204" pitchFamily="34" charset="0"/>
                        </a:rPr>
                        <a:t>Haber tenido confirmación de la enfermedad del Ébola por parte del laboratorio y posteriormente haber sido diagnosticado por parte de las autoridades de salud pública como persona no infecciosa (por ejemplo, sobrevivientes a la enfermedad del Ébola)</a:t>
                      </a:r>
                    </a:p>
                  </a:txBody>
                  <a:tcPr/>
                </a:tc>
              </a:tr>
            </a:tbl>
          </a:graphicData>
        </a:graphic>
      </p:graphicFrame>
      <p:sp>
        <p:nvSpPr>
          <p:cNvPr id="6" name="Text Placeholder 13"/>
          <p:cNvSpPr txBox="1">
            <a:spLocks noGrp="1"/>
          </p:cNvSpPr>
          <p:nvPr>
            <p:ph type="body" sz="half" idx="2"/>
          </p:nvPr>
        </p:nvSpPr>
        <p:spPr>
          <a:xfrm>
            <a:off x="324370" y="6049936"/>
            <a:ext cx="8525334" cy="527124"/>
          </a:xfrm>
        </p:spPr>
        <p:txBody>
          <a:bodyPr/>
          <a:lstStyle/>
          <a:p>
            <a:pPr algn="l" rtl="0"/>
            <a:r>
              <a:rPr lang="es" sz="1100" b="0" i="0" u="none" baseline="0" dirty="0">
                <a:solidFill>
                  <a:srgbClr val="4971F2"/>
                </a:solidFill>
                <a:latin typeface="Calibri" panose="020F0502020204030204" pitchFamily="34" charset="0"/>
              </a:rPr>
              <a:t>*Sitio web de los CDC para consultar las áreas actualmente afectadas: </a:t>
            </a:r>
            <a:endParaRPr lang="es" sz="1100" b="0" i="0" u="none" baseline="0" dirty="0" smtClean="0">
              <a:solidFill>
                <a:srgbClr val="4971F2"/>
              </a:solidFill>
              <a:latin typeface="Calibri" panose="020F0502020204030204" pitchFamily="34" charset="0"/>
            </a:endParaRPr>
          </a:p>
          <a:p>
            <a:pPr algn="l" rtl="0"/>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://www.cdc.gov/vhf/ebola/outbreaks/2014-west-africa/distribution-map.html</a:t>
            </a:r>
            <a:r>
              <a:rPr lang="es" sz="1100" b="0" i="0" u="none" baseline="0" dirty="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spTree>
    <p:extLst>
      <p:ext uri="{BB962C8B-B14F-4D97-AF65-F5344CB8AC3E}">
        <p14:creationId xmlns:p14="http://schemas.microsoft.com/office/powerpoint/2010/main" val="314305977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Patogénesis del virus del Ébola</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p:txBody>
          <a:bodyPr/>
          <a:lstStyle/>
          <a:p>
            <a:pPr algn="l" rtl="0">
              <a:spcBef>
                <a:spcPts val="1200"/>
              </a:spcBef>
              <a:buFont typeface="Wingdings" panose="05000000000000000000" pitchFamily="2" charset="2"/>
              <a:buChar char="§"/>
            </a:pPr>
            <a:r>
              <a:rPr lang="es" sz="2200" b="0" i="0" u="none" baseline="0" dirty="0">
                <a:latin typeface="Calibri" panose="020F0502020204030204" pitchFamily="34" charset="0"/>
              </a:rPr>
              <a:t>Infección directa de los tejidos</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Desregulación del sistema inmunitario</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Hipovolemia y colapso vascular</a:t>
            </a:r>
          </a:p>
          <a:p>
            <a:pPr lvl="1" algn="l" rtl="0">
              <a:spcBef>
                <a:spcPts val="1200"/>
              </a:spcBef>
              <a:spcAft>
                <a:spcPts val="1200"/>
              </a:spcAft>
              <a:buFont typeface="Arial" panose="020B0604020202020204" pitchFamily="34" charset="0"/>
              <a:buChar char="•"/>
            </a:pPr>
            <a:r>
              <a:rPr lang="es" sz="1800" b="0" i="0" u="none" baseline="0" dirty="0">
                <a:latin typeface="Calibri" panose="020F0502020204030204" pitchFamily="34" charset="0"/>
              </a:rPr>
              <a:t>Anomalías en los electrolitos</a:t>
            </a:r>
          </a:p>
          <a:p>
            <a:pPr lvl="1" algn="l" rtl="0">
              <a:spcBef>
                <a:spcPts val="1200"/>
              </a:spcBef>
              <a:spcAft>
                <a:spcPts val="1200"/>
              </a:spcAft>
              <a:buFont typeface="Arial" panose="020B0604020202020204" pitchFamily="34" charset="0"/>
              <a:buChar char="•"/>
            </a:pPr>
            <a:r>
              <a:rPr lang="es" sz="1800" b="0" i="0" u="none" baseline="0" dirty="0">
                <a:latin typeface="Calibri" panose="020F0502020204030204" pitchFamily="34" charset="0"/>
              </a:rPr>
              <a:t>Falla de varios órganos, choque séptico</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Coagulación intravascular diseminada (CID) y coagulopatía</a:t>
            </a:r>
            <a:endParaRPr lang="es" sz="2200" dirty="0">
              <a:latin typeface="Calibri" panose="020F0502020204030204" pitchFamily="34" charset="0"/>
            </a:endParaRPr>
          </a:p>
        </p:txBody>
      </p:sp>
      <p:sp>
        <p:nvSpPr>
          <p:cNvPr id="11" name="Text Placeholder 3"/>
          <p:cNvSpPr>
            <a:spLocks noGrp="1"/>
          </p:cNvSpPr>
          <p:nvPr>
            <p:ph type="body" sz="half" idx="2"/>
          </p:nvPr>
        </p:nvSpPr>
        <p:spPr>
          <a:xfrm>
            <a:off x="305320" y="6232816"/>
            <a:ext cx="8525334" cy="527124"/>
          </a:xfrm>
        </p:spPr>
        <p:txBody>
          <a:bodyPr/>
          <a:lstStyle/>
          <a:p>
            <a:pPr algn="l" rtl="0"/>
            <a:r>
              <a:rPr lang="es" sz="1100" b="0" i="0" u="none" baseline="0">
                <a:latin typeface="Calibri" panose="020F0502020204030204" pitchFamily="34" charset="0"/>
              </a:rPr>
              <a:t>Lancet. 5 de marzo de 2011; 377(9768): 849–862.</a:t>
            </a:r>
            <a:endParaRPr lang="es" sz="1100" dirty="0">
              <a:latin typeface="Calibri" panose="020F0502020204030204" pitchFamily="34" charset="0"/>
            </a:endParaRPr>
          </a:p>
        </p:txBody>
      </p:sp>
      <p:sp>
        <p:nvSpPr>
          <p:cNvPr id="1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16</a:t>
            </a:fld>
            <a:endParaRPr lang="es" altLang="en-US" sz="1200" i="1" dirty="0">
              <a:solidFill>
                <a:schemeClr val="accent4"/>
              </a:solidFill>
              <a:latin typeface="+mn-lt"/>
            </a:endParaRPr>
          </a:p>
        </p:txBody>
      </p:sp>
    </p:spTree>
    <p:extLst>
      <p:ext uri="{BB962C8B-B14F-4D97-AF65-F5344CB8AC3E}">
        <p14:creationId xmlns:p14="http://schemas.microsoft.com/office/powerpoint/2010/main" val="4225984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6907"/>
            <a:ext cx="8229600" cy="523220"/>
          </a:xfrm>
        </p:spPr>
        <p:txBody>
          <a:bodyPr>
            <a:spAutoFit/>
          </a:bodyPr>
          <a:lstStyle/>
          <a:p>
            <a:pPr rtl="0"/>
            <a:r>
              <a:rPr lang="es" sz="2800" b="1" i="0" u="none" baseline="0" dirty="0">
                <a:solidFill>
                  <a:srgbClr val="0039A6"/>
                </a:solidFill>
                <a:effectLst/>
                <a:latin typeface="Calibri" panose="020F0502020204030204" pitchFamily="34" charset="0"/>
              </a:rPr>
              <a:t>Presentación clínica temprana</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304275"/>
            <a:ext cx="8229600" cy="4483279"/>
          </a:xfrm>
        </p:spPr>
        <p:txBody>
          <a:bodyPr>
            <a:spAutoFit/>
          </a:bodyPr>
          <a:lstStyle/>
          <a:p>
            <a:pPr algn="l" rtl="0">
              <a:buFont typeface="Wingdings" panose="05000000000000000000" pitchFamily="2" charset="2"/>
              <a:buChar char="§"/>
            </a:pPr>
            <a:r>
              <a:rPr lang="es" sz="2200" b="0" i="0" u="none" baseline="0" dirty="0">
                <a:latin typeface="Calibri" panose="020F0502020204030204" pitchFamily="34" charset="0"/>
              </a:rPr>
              <a:t>Aparición repentina; en general de 8 a 10 días luego de la exposición </a:t>
            </a:r>
            <a:r>
              <a:rPr lang="es" sz="2200" b="0" i="0" u="none" baseline="0" dirty="0" smtClean="0">
                <a:latin typeface="Calibri" panose="020F0502020204030204" pitchFamily="34" charset="0"/>
              </a:rPr>
              <a:t>(</a:t>
            </a:r>
            <a:r>
              <a:rPr lang="es" sz="2200" b="0" i="0" u="none" baseline="0" dirty="0">
                <a:latin typeface="Calibri" panose="020F0502020204030204" pitchFamily="34" charset="0"/>
              </a:rPr>
              <a:t>período de 2 a 21 días)</a:t>
            </a:r>
          </a:p>
          <a:p>
            <a:pPr algn="l" rtl="0">
              <a:buFont typeface="Wingdings" panose="05000000000000000000" pitchFamily="2" charset="2"/>
              <a:buChar char="§"/>
            </a:pPr>
            <a:r>
              <a:rPr lang="es" sz="2200" b="0" i="0" u="none" baseline="0" dirty="0">
                <a:latin typeface="Calibri" panose="020F0502020204030204" pitchFamily="34" charset="0"/>
              </a:rPr>
              <a:t>Signos y síntomas</a:t>
            </a:r>
          </a:p>
          <a:p>
            <a:pPr lvl="1" algn="l" rtl="0">
              <a:spcAft>
                <a:spcPts val="400"/>
              </a:spcAft>
              <a:buFont typeface="Arial" panose="020B0604020202020204" pitchFamily="34" charset="0"/>
              <a:buChar char="•"/>
            </a:pPr>
            <a:r>
              <a:rPr lang="es" sz="1800" b="0" i="0" u="none" baseline="0" dirty="0">
                <a:latin typeface="Calibri" panose="020F0502020204030204" pitchFamily="34" charset="0"/>
              </a:rPr>
              <a:t>Iniciales: fiebre, escalofríos, malestar general, anorexia</a:t>
            </a:r>
          </a:p>
          <a:p>
            <a:pPr lvl="1" algn="l" rtl="0">
              <a:spcAft>
                <a:spcPts val="400"/>
              </a:spcAft>
              <a:buFont typeface="Arial" panose="020B0604020202020204" pitchFamily="34" charset="0"/>
              <a:buChar char="•"/>
            </a:pPr>
            <a:r>
              <a:rPr lang="es" sz="1800" b="0" i="0" u="none" baseline="0" dirty="0">
                <a:latin typeface="Calibri" panose="020F0502020204030204" pitchFamily="34" charset="0"/>
              </a:rPr>
              <a:t>Después de 5 días: síntomas gastrointestinales, como náuseas, vómitos, diarrea severa, dolor abdominal</a:t>
            </a:r>
          </a:p>
          <a:p>
            <a:pPr lvl="1" algn="l" rtl="0">
              <a:spcAft>
                <a:spcPts val="400"/>
              </a:spcAft>
              <a:buFont typeface="Arial" panose="020B0604020202020204" pitchFamily="34" charset="0"/>
              <a:buChar char="•"/>
            </a:pPr>
            <a:r>
              <a:rPr lang="es" sz="1800" b="0" i="0" u="none" baseline="0" dirty="0">
                <a:latin typeface="Calibri" panose="020F0502020204030204" pitchFamily="34" charset="0"/>
              </a:rPr>
              <a:t>Otros: dolor de cabeza, conjuntivitis, hipo, sarpullido, dolor en el pecho, dificultad para respirar, confusión, convulsiones</a:t>
            </a:r>
          </a:p>
          <a:p>
            <a:pPr lvl="1" algn="l" rtl="0">
              <a:spcAft>
                <a:spcPts val="400"/>
              </a:spcAft>
              <a:buFont typeface="Arial" panose="020B0604020202020204" pitchFamily="34" charset="0"/>
              <a:buChar char="•"/>
            </a:pPr>
            <a:r>
              <a:rPr lang="es" sz="1800" b="0" i="0" u="none" baseline="0" dirty="0">
                <a:latin typeface="Calibri" panose="020F0502020204030204" pitchFamily="34" charset="0"/>
              </a:rPr>
              <a:t>Síntomas hemorrágicos que se presentan en el 18% de los casos</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Otras posibles causas de los síntomas de infección</a:t>
            </a:r>
          </a:p>
          <a:p>
            <a:pPr lvl="1" algn="l" rtl="0">
              <a:buFont typeface="Arial" panose="020B0604020202020204" pitchFamily="34" charset="0"/>
              <a:buChar char="•"/>
            </a:pPr>
            <a:r>
              <a:rPr lang="es" sz="1800" b="0" i="0" u="none" baseline="0" dirty="0">
                <a:latin typeface="Calibri" panose="020F0502020204030204" pitchFamily="34" charset="0"/>
              </a:rPr>
              <a:t>Malaria, fiebre tifoidea, meningococcemia, fiebre de Lassa y otras infecciones bacterianas (como neumonía), todas ellas muy comunes en África</a:t>
            </a:r>
            <a:endParaRPr lang="es" sz="1800" dirty="0">
              <a:latin typeface="Calibri" panose="020F0502020204030204" pitchFamily="34" charset="0"/>
            </a:endParaRP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17</a:t>
            </a:fld>
            <a:endParaRPr lang="es" altLang="en-US" sz="1200" i="1" dirty="0">
              <a:solidFill>
                <a:schemeClr val="accent4"/>
              </a:solidFill>
              <a:latin typeface="+mn-lt"/>
            </a:endParaRPr>
          </a:p>
        </p:txBody>
      </p:sp>
    </p:spTree>
    <p:extLst>
      <p:ext uri="{BB962C8B-B14F-4D97-AF65-F5344CB8AC3E}">
        <p14:creationId xmlns:p14="http://schemas.microsoft.com/office/powerpoint/2010/main" val="20281552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dirty="0">
                <a:solidFill>
                  <a:srgbClr val="0039A6"/>
                </a:solidFill>
                <a:effectLst/>
                <a:latin typeface="Calibri" panose="020F0502020204030204" pitchFamily="34" charset="0"/>
              </a:rPr>
              <a:t>Características clínicas</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617220" y="1360308"/>
            <a:ext cx="7901940" cy="4462760"/>
          </a:xfrm>
        </p:spPr>
        <p:txBody>
          <a:bodyPr>
            <a:spAutoFit/>
          </a:bodyPr>
          <a:lstStyle/>
          <a:p>
            <a:pPr algn="l" rtl="0">
              <a:buFont typeface="Wingdings" panose="05000000000000000000" pitchFamily="2" charset="2"/>
              <a:buChar char="§"/>
            </a:pPr>
            <a:r>
              <a:rPr lang="es" sz="2200" b="0" i="0" u="none" baseline="0" dirty="0">
                <a:latin typeface="Calibri" panose="020F0502020204030204" pitchFamily="34" charset="0"/>
              </a:rPr>
              <a:t>Los primeros síntomas inespecíficos evolucionan en:</a:t>
            </a:r>
          </a:p>
          <a:p>
            <a:pPr lvl="1" algn="l" rtl="0">
              <a:buFont typeface="Arial" panose="020B0604020202020204" pitchFamily="34" charset="0"/>
              <a:buChar char="•"/>
            </a:pPr>
            <a:r>
              <a:rPr lang="es" sz="1800" b="0" i="0" u="none" baseline="0" dirty="0">
                <a:latin typeface="Calibri" panose="020F0502020204030204" pitchFamily="34" charset="0"/>
              </a:rPr>
              <a:t>Choque hipovolémico y falla de varios órganos</a:t>
            </a:r>
          </a:p>
          <a:p>
            <a:pPr lvl="1" algn="l" rtl="0">
              <a:buFont typeface="Arial" panose="020B0604020202020204" pitchFamily="34" charset="0"/>
              <a:buChar char="•"/>
            </a:pPr>
            <a:r>
              <a:rPr lang="es" sz="1800" b="0" i="0" u="none" baseline="0" dirty="0">
                <a:latin typeface="Calibri" panose="020F0502020204030204" pitchFamily="34" charset="0"/>
              </a:rPr>
              <a:t>Enfermedad hemorrágica</a:t>
            </a:r>
          </a:p>
          <a:p>
            <a:pPr lvl="1" algn="l" rtl="0">
              <a:buFont typeface="Arial" panose="020B0604020202020204" pitchFamily="34" charset="0"/>
              <a:buChar char="•"/>
            </a:pPr>
            <a:r>
              <a:rPr lang="es" sz="1800" b="0" i="0" u="none" baseline="0" dirty="0">
                <a:latin typeface="Calibri" panose="020F0502020204030204" pitchFamily="34" charset="0"/>
              </a:rPr>
              <a:t>Muerte</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Los casos que no resultan fatales generalmente presentan mejorías después de 6 a 11 días de la aparición de los síntomas</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Enfermedad mortal asociada con síntomas iniciales más graves</a:t>
            </a:r>
          </a:p>
          <a:p>
            <a:pPr lvl="1" algn="l" rtl="0">
              <a:buFont typeface="Arial" panose="020B0604020202020204" pitchFamily="34" charset="0"/>
              <a:buChar char="•"/>
            </a:pPr>
            <a:r>
              <a:rPr lang="es" sz="1800" b="0" i="0" u="none" baseline="0" dirty="0">
                <a:latin typeface="Calibri" panose="020F0502020204030204" pitchFamily="34" charset="0"/>
              </a:rPr>
              <a:t>Se ha registrado históricamente una tasa de mortalidad del 70% en las zonas rurales de África</a:t>
            </a:r>
          </a:p>
          <a:p>
            <a:pPr lvl="1" algn="l" rtl="0">
              <a:buFont typeface="Arial" panose="020B0604020202020204" pitchFamily="34" charset="0"/>
              <a:buChar char="•"/>
            </a:pPr>
            <a:r>
              <a:rPr lang="es" sz="1800" b="0" i="0" u="none" baseline="0" dirty="0">
                <a:latin typeface="Calibri" panose="020F0502020204030204" pitchFamily="34" charset="0"/>
              </a:rPr>
              <a:t>Los cuidados intensivos, especialmente los tratamientos intravenosos y con electrolitos, pueden aumentar la tasa de supervivencia</a:t>
            </a:r>
            <a:endParaRPr lang="es" sz="1800" dirty="0">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18</a:t>
            </a:fld>
            <a:endParaRPr lang="es" altLang="en-US" sz="1200" i="1" dirty="0">
              <a:solidFill>
                <a:schemeClr val="accent4"/>
              </a:solidFill>
              <a:latin typeface="+mn-lt"/>
            </a:endParaRPr>
          </a:p>
        </p:txBody>
      </p:sp>
    </p:spTree>
    <p:extLst>
      <p:ext uri="{BB962C8B-B14F-4D97-AF65-F5344CB8AC3E}">
        <p14:creationId xmlns:p14="http://schemas.microsoft.com/office/powerpoint/2010/main" val="757294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18" y="668990"/>
            <a:ext cx="8527635" cy="529830"/>
          </a:xfrm>
        </p:spPr>
        <p:txBody>
          <a:bodyPr/>
          <a:lstStyle/>
          <a:p>
            <a:pPr rtl="0">
              <a:lnSpc>
                <a:spcPct val="100000"/>
              </a:lnSpc>
            </a:pPr>
            <a:r>
              <a:rPr lang="es" sz="2800" b="1" i="0" u="none" baseline="0" dirty="0">
                <a:solidFill>
                  <a:srgbClr val="0039A6"/>
                </a:solidFill>
                <a:effectLst/>
                <a:latin typeface="Calibri" panose="020F0502020204030204" pitchFamily="34" charset="0"/>
              </a:rPr>
              <a:t>Manifestaciones clínicas por sistemas de órganos</a:t>
            </a:r>
            <a:r>
              <a:rPr lang="es" sz="2800" dirty="0">
                <a:solidFill>
                  <a:srgbClr val="0039A6"/>
                </a:solidFill>
                <a:effectLst/>
                <a:latin typeface="Calibri" panose="020F0502020204030204" pitchFamily="34" charset="0"/>
              </a:rPr>
              <a:t/>
            </a:r>
            <a:br>
              <a:rPr lang="es" sz="2800" dirty="0">
                <a:solidFill>
                  <a:srgbClr val="0039A6"/>
                </a:solidFill>
                <a:effectLst/>
                <a:latin typeface="Calibri" panose="020F0502020204030204" pitchFamily="34" charset="0"/>
              </a:rPr>
            </a:br>
            <a:r>
              <a:rPr lang="es" sz="2800" b="1" i="0" u="none" baseline="0" dirty="0">
                <a:solidFill>
                  <a:srgbClr val="0039A6"/>
                </a:solidFill>
                <a:effectLst/>
                <a:latin typeface="Calibri" panose="020F0502020204030204" pitchFamily="34" charset="0"/>
              </a:rPr>
              <a:t>del brote de la enfermedad del Ébola en África Occidental</a:t>
            </a:r>
            <a:endParaRPr lang="es" sz="2800" dirty="0">
              <a:solidFill>
                <a:srgbClr val="0039A6"/>
              </a:solidFill>
              <a:effectLst/>
              <a:latin typeface="Calibri" panose="020F0502020204030204" pitchFamily="34" charset="0"/>
            </a:endParaRPr>
          </a:p>
        </p:txBody>
      </p:sp>
      <p:graphicFrame>
        <p:nvGraphicFramePr>
          <p:cNvPr id="5" name="Content Placeholder 4"/>
          <p:cNvGraphicFramePr>
            <a:graphicFrameLocks noGrp="1"/>
          </p:cNvGraphicFramePr>
          <p:nvPr>
            <p:ph type="pic" idx="1"/>
            <p:extLst>
              <p:ext uri="{D42A27DB-BD31-4B8C-83A1-F6EECF244321}">
                <p14:modId xmlns:p14="http://schemas.microsoft.com/office/powerpoint/2010/main" val="1908200284"/>
              </p:ext>
            </p:extLst>
          </p:nvPr>
        </p:nvGraphicFramePr>
        <p:xfrm>
          <a:off x="461395" y="1548618"/>
          <a:ext cx="8221211" cy="4693920"/>
        </p:xfrm>
        <a:graphic>
          <a:graphicData uri="http://schemas.openxmlformats.org/drawingml/2006/table">
            <a:tbl>
              <a:tblPr firstRow="1" bandRow="1">
                <a:tableStyleId>{93296810-A885-4BE3-A3E7-6D5BEEA58F35}</a:tableStyleId>
              </a:tblPr>
              <a:tblGrid>
                <a:gridCol w="1761688"/>
                <a:gridCol w="6459523"/>
              </a:tblGrid>
              <a:tr h="370840">
                <a:tc>
                  <a:txBody>
                    <a:bodyPr/>
                    <a:lstStyle/>
                    <a:p>
                      <a:pPr algn="ctr" rtl="0"/>
                      <a:r>
                        <a:rPr lang="es" sz="1800" b="1" i="0" u="none" baseline="0" dirty="0">
                          <a:latin typeface="Calibri" panose="020F0502020204030204" pitchFamily="34" charset="0"/>
                        </a:rPr>
                        <a:t>Sistema de órganos</a:t>
                      </a:r>
                      <a:endParaRPr lang="es" sz="1800" dirty="0">
                        <a:latin typeface="Calibri" panose="020F0502020204030204" pitchFamily="34" charset="0"/>
                      </a:endParaRPr>
                    </a:p>
                  </a:txBody>
                  <a:tcPr marL="58783" marR="58783" marT="91440" marB="9144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rtl="0"/>
                      <a:r>
                        <a:rPr lang="es" sz="1800" b="1" i="0" u="none" baseline="0" dirty="0" smtClean="0">
                          <a:latin typeface="Calibri" panose="020F0502020204030204" pitchFamily="34" charset="0"/>
                        </a:rPr>
                        <a:t>Manifestación </a:t>
                      </a:r>
                      <a:r>
                        <a:rPr lang="es" sz="1800" b="1" i="0" u="none" baseline="0" dirty="0">
                          <a:latin typeface="Calibri" panose="020F0502020204030204" pitchFamily="34" charset="0"/>
                        </a:rPr>
                        <a:t>clínica</a:t>
                      </a:r>
                      <a:endParaRPr lang="es" sz="1800" dirty="0">
                        <a:latin typeface="Calibri" panose="020F0502020204030204" pitchFamily="34" charset="0"/>
                      </a:endParaRPr>
                    </a:p>
                  </a:txBody>
                  <a:tcPr marL="58783" marR="58783" marT="91440" marB="91440" anchor="ctr">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rtl="0"/>
                      <a:r>
                        <a:rPr lang="es" sz="1600" b="0" i="0" u="none" baseline="0">
                          <a:latin typeface="Calibri" panose="020F0502020204030204" pitchFamily="34" charset="0"/>
                        </a:rPr>
                        <a:t>General</a:t>
                      </a:r>
                      <a:endParaRPr lang="es" sz="1600" dirty="0">
                        <a:latin typeface="Calibri" panose="020F0502020204030204" pitchFamily="34" charset="0"/>
                      </a:endParaRPr>
                    </a:p>
                  </a:txBody>
                  <a:tcPr marL="73152" marR="0" marT="91440" marB="91440">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600" b="0" i="0" u="none" baseline="0">
                          <a:latin typeface="Calibri" panose="020F0502020204030204" pitchFamily="34" charset="0"/>
                        </a:rPr>
                        <a:t>Fiebre (87%), fatiga (76%), artralgia (39%), mialgia (39%)</a:t>
                      </a:r>
                      <a:endParaRPr lang="es" sz="1600" dirty="0">
                        <a:latin typeface="Calibri" panose="020F0502020204030204" pitchFamily="34" charset="0"/>
                      </a:endParaRPr>
                    </a:p>
                  </a:txBody>
                  <a:tcPr marL="137160" marR="58783" marT="91440" marB="91440">
                    <a:lnR w="12700" cmpd="sng">
                      <a:noFill/>
                    </a:ln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370840">
                <a:tc>
                  <a:txBody>
                    <a:bodyPr/>
                    <a:lstStyle/>
                    <a:p>
                      <a:pPr algn="l" rtl="0"/>
                      <a:r>
                        <a:rPr lang="es" sz="1600" b="0" i="0" u="none" baseline="0">
                          <a:latin typeface="Calibri" panose="020F0502020204030204" pitchFamily="34" charset="0"/>
                        </a:rPr>
                        <a:t>Neurológico</a:t>
                      </a:r>
                      <a:endParaRPr lang="es" sz="16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pPr algn="l" rtl="0"/>
                      <a:r>
                        <a:rPr lang="es" sz="1600" b="0" i="0" u="none" baseline="0" dirty="0">
                          <a:latin typeface="Calibri" panose="020F0502020204030204" pitchFamily="34" charset="0"/>
                        </a:rPr>
                        <a:t>Dolor de cabeza (53%), confusión (13%), dolor de ojos (8%), coma (6%)</a:t>
                      </a:r>
                      <a:endParaRPr lang="es" sz="1600" dirty="0">
                        <a:latin typeface="Calibri" panose="020F0502020204030204" pitchFamily="34" charset="0"/>
                      </a:endParaRPr>
                    </a:p>
                  </a:txBody>
                  <a:tcPr marL="137160" marR="58783" marT="91440" marB="91440">
                    <a:lnR w="12700" cmpd="sng">
                      <a:noFill/>
                    </a:lnR>
                    <a:lnB w="12700" cap="flat" cmpd="sng" algn="ctr">
                      <a:solidFill>
                        <a:schemeClr val="bg2"/>
                      </a:solidFill>
                      <a:prstDash val="solid"/>
                      <a:round/>
                      <a:headEnd type="none" w="med" len="med"/>
                      <a:tailEnd type="none" w="med" len="med"/>
                    </a:lnB>
                    <a:solidFill>
                      <a:schemeClr val="accent4">
                        <a:lumMod val="40000"/>
                        <a:lumOff val="60000"/>
                        <a:alpha val="50000"/>
                      </a:schemeClr>
                    </a:solidFill>
                  </a:tcPr>
                </a:tc>
              </a:tr>
              <a:tr h="370840">
                <a:tc>
                  <a:txBody>
                    <a:bodyPr/>
                    <a:lstStyle/>
                    <a:p>
                      <a:pPr algn="l" rtl="0"/>
                      <a:r>
                        <a:rPr lang="es" sz="1600" b="0" i="0" u="none" baseline="0">
                          <a:latin typeface="Calibri" panose="020F0502020204030204" pitchFamily="34" charset="0"/>
                        </a:rPr>
                        <a:t>Cardiovascular</a:t>
                      </a:r>
                      <a:endParaRPr lang="es" sz="1600" dirty="0">
                        <a:latin typeface="Calibri" panose="020F0502020204030204" pitchFamily="34" charset="0"/>
                      </a:endParaRPr>
                    </a:p>
                  </a:txBody>
                  <a:tcPr marL="73152" marR="0" marT="91440" marB="91440">
                    <a:lnL w="12700" cmpd="sng">
                      <a:noFill/>
                    </a:lnL>
                    <a:solidFill>
                      <a:schemeClr val="accent4">
                        <a:lumMod val="20000"/>
                        <a:lumOff val="80000"/>
                        <a:alpha val="50000"/>
                      </a:schemeClr>
                    </a:solidFill>
                  </a:tcPr>
                </a:tc>
                <a:tc>
                  <a:txBody>
                    <a:bodyPr/>
                    <a:lstStyle/>
                    <a:p>
                      <a:pPr algn="l" rtl="0"/>
                      <a:r>
                        <a:rPr lang="es" sz="1600" b="0" i="0" u="none" baseline="0">
                          <a:latin typeface="Calibri" panose="020F0502020204030204" pitchFamily="34" charset="0"/>
                        </a:rPr>
                        <a:t>Dolor en el pecho (37%) </a:t>
                      </a:r>
                      <a:endParaRPr lang="es" sz="1600" dirty="0">
                        <a:latin typeface="Calibri" panose="020F0502020204030204" pitchFamily="34" charset="0"/>
                      </a:endParaRPr>
                    </a:p>
                  </a:txBody>
                  <a:tcPr marL="137160" marR="58783" marT="91440" marB="91440">
                    <a:lnR w="12700" cmpd="sng">
                      <a:noFill/>
                    </a:lnR>
                    <a:lnT w="12700" cap="flat" cmpd="sng" algn="ctr">
                      <a:solidFill>
                        <a:schemeClr val="bg2"/>
                      </a:solidFill>
                      <a:prstDash val="solid"/>
                      <a:round/>
                      <a:headEnd type="none" w="med" len="med"/>
                      <a:tailEnd type="none" w="med" len="med"/>
                    </a:lnT>
                    <a:solidFill>
                      <a:schemeClr val="accent4">
                        <a:lumMod val="20000"/>
                        <a:lumOff val="80000"/>
                        <a:alpha val="50000"/>
                      </a:schemeClr>
                    </a:solidFill>
                  </a:tcPr>
                </a:tc>
              </a:tr>
              <a:tr h="370840">
                <a:tc>
                  <a:txBody>
                    <a:bodyPr/>
                    <a:lstStyle/>
                    <a:p>
                      <a:pPr algn="l" rtl="0"/>
                      <a:r>
                        <a:rPr lang="es" sz="1600" b="0" i="0" u="none" baseline="0">
                          <a:latin typeface="Calibri" panose="020F0502020204030204" pitchFamily="34" charset="0"/>
                        </a:rPr>
                        <a:t>Pulmonar</a:t>
                      </a:r>
                      <a:endParaRPr lang="es" sz="16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pPr algn="l" rtl="0"/>
                      <a:r>
                        <a:rPr lang="es" sz="1600" b="0" i="0" u="none" baseline="0">
                          <a:latin typeface="Calibri" panose="020F0502020204030204" pitchFamily="34" charset="0"/>
                        </a:rPr>
                        <a:t>Tos (30%), disnea (23%), dolor de garganta (22%), hipo (11%) </a:t>
                      </a:r>
                      <a:endParaRPr lang="es" sz="1600" dirty="0">
                        <a:latin typeface="Calibri" panose="020F0502020204030204" pitchFamily="34" charset="0"/>
                      </a:endParaRPr>
                    </a:p>
                  </a:txBody>
                  <a:tcPr marL="137160" marR="58783" marT="91440" marB="91440">
                    <a:lnR w="12700" cmpd="sng">
                      <a:noFill/>
                    </a:lnR>
                    <a:solidFill>
                      <a:schemeClr val="accent4">
                        <a:lumMod val="40000"/>
                        <a:lumOff val="60000"/>
                        <a:alpha val="50000"/>
                      </a:schemeClr>
                    </a:solidFill>
                  </a:tcPr>
                </a:tc>
              </a:tr>
              <a:tr h="370840">
                <a:tc>
                  <a:txBody>
                    <a:bodyPr/>
                    <a:lstStyle/>
                    <a:p>
                      <a:pPr algn="l" rtl="0"/>
                      <a:r>
                        <a:rPr lang="es" sz="1600" b="0" i="0" u="none" baseline="0">
                          <a:latin typeface="Calibri" panose="020F0502020204030204" pitchFamily="34" charset="0"/>
                        </a:rPr>
                        <a:t>Gastrointestinal</a:t>
                      </a:r>
                      <a:endParaRPr lang="es" sz="1600" dirty="0">
                        <a:latin typeface="Calibri" panose="020F0502020204030204" pitchFamily="34" charset="0"/>
                      </a:endParaRPr>
                    </a:p>
                  </a:txBody>
                  <a:tcPr marL="73152" marR="0" marT="91440" marB="91440">
                    <a:lnL w="12700" cmpd="sng">
                      <a:noFill/>
                    </a:lnL>
                    <a:solidFill>
                      <a:schemeClr val="accent4">
                        <a:lumMod val="20000"/>
                        <a:lumOff val="80000"/>
                        <a:alpha val="50000"/>
                      </a:schemeClr>
                    </a:solidFill>
                  </a:tcPr>
                </a:tc>
                <a:tc>
                  <a:txBody>
                    <a:bodyPr/>
                    <a:lstStyle/>
                    <a:p>
                      <a:pPr algn="l" rtl="0"/>
                      <a:r>
                        <a:rPr lang="es" sz="1600" b="0" i="0" u="none" baseline="0">
                          <a:latin typeface="Calibri" panose="020F0502020204030204" pitchFamily="34" charset="0"/>
                        </a:rPr>
                        <a:t>Vómitos (68%), diarrea (66%), anorexia (65%), dolor abdominal (44%), disfagia (33%), ictericia (10%) </a:t>
                      </a:r>
                      <a:endParaRPr lang="es" sz="1600" dirty="0">
                        <a:latin typeface="Calibri" panose="020F0502020204030204" pitchFamily="34" charset="0"/>
                      </a:endParaRPr>
                    </a:p>
                  </a:txBody>
                  <a:tcPr marL="137160" marR="58783" marT="91440" marB="91440">
                    <a:lnR w="12700" cmpd="sng">
                      <a:noFill/>
                    </a:lnR>
                    <a:solidFill>
                      <a:schemeClr val="accent4">
                        <a:lumMod val="20000"/>
                        <a:lumOff val="80000"/>
                        <a:alpha val="5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600" b="0" i="0" u="none" baseline="0">
                          <a:latin typeface="Calibri" panose="020F0502020204030204" pitchFamily="34" charset="0"/>
                        </a:rPr>
                        <a:t>Hematológico</a:t>
                      </a:r>
                      <a:endParaRPr lang="es" sz="1600" dirty="0">
                        <a:latin typeface="Calibri" panose="020F0502020204030204" pitchFamily="34" charset="0"/>
                      </a:endParaRPr>
                    </a:p>
                  </a:txBody>
                  <a:tcPr marL="73152" marR="0" marT="91440" marB="91440">
                    <a:lnL w="12700" cmpd="sng">
                      <a:noFill/>
                    </a:lnL>
                    <a:solidFill>
                      <a:schemeClr val="accent4">
                        <a:lumMod val="40000"/>
                        <a:lumOff val="60000"/>
                        <a:alpha val="50000"/>
                      </a:schemeClr>
                    </a:solidFill>
                  </a:tcPr>
                </a:tc>
                <a:tc>
                  <a:txBody>
                    <a:bodyPr/>
                    <a:lstStyle/>
                    <a:p>
                      <a:pPr algn="l" rtl="0"/>
                      <a:r>
                        <a:rPr lang="es" sz="1600" b="0" i="0" u="none" baseline="0">
                          <a:latin typeface="Calibri" panose="020F0502020204030204" pitchFamily="34" charset="0"/>
                        </a:rPr>
                        <a:t>Hemorragias sin causa aparente (18%), melena/hematoquecia (6%), hematemesis (4%), sangrado vaginal (3%), sangrado de encías (2%), hemoptisis (2%), epistaxis (2%), sangrado en el lugar de la inyección (2%), hematuria (1%), petequias/equimosis (1%)</a:t>
                      </a:r>
                      <a:endParaRPr lang="es" sz="1600" dirty="0">
                        <a:latin typeface="Calibri" panose="020F0502020204030204" pitchFamily="34" charset="0"/>
                      </a:endParaRPr>
                    </a:p>
                  </a:txBody>
                  <a:tcPr marL="137160" marR="58783" marT="91440" marB="91440">
                    <a:lnR w="12700" cmpd="sng">
                      <a:noFill/>
                    </a:lnR>
                    <a:solidFill>
                      <a:schemeClr val="accent4">
                        <a:lumMod val="40000"/>
                        <a:lumOff val="60000"/>
                        <a:alpha val="50000"/>
                      </a:schemeClr>
                    </a:solidFill>
                  </a:tcPr>
                </a:tc>
              </a:tr>
              <a:tr h="370840">
                <a:tc>
                  <a:txBody>
                    <a:bodyPr/>
                    <a:lstStyle/>
                    <a:p>
                      <a:pPr algn="l" rtl="0"/>
                      <a:r>
                        <a:rPr lang="es" sz="1600" b="0" i="0" u="none" baseline="0">
                          <a:latin typeface="Calibri" panose="020F0502020204030204" pitchFamily="34" charset="0"/>
                        </a:rPr>
                        <a:t>Tegumentario</a:t>
                      </a:r>
                      <a:endParaRPr lang="es" sz="1600" dirty="0">
                        <a:latin typeface="Calibri" panose="020F0502020204030204" pitchFamily="34" charset="0"/>
                      </a:endParaRPr>
                    </a:p>
                  </a:txBody>
                  <a:tcPr marL="73152" marR="0" marT="91440" marB="91440">
                    <a:lnL w="12700" cmpd="sng">
                      <a:noFill/>
                    </a:lnL>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c>
                  <a:txBody>
                    <a:bodyPr/>
                    <a:lstStyle/>
                    <a:p>
                      <a:pPr algn="l" rtl="0"/>
                      <a:r>
                        <a:rPr lang="es" sz="1600" b="0" i="0" u="none" baseline="0" dirty="0">
                          <a:latin typeface="Calibri" panose="020F0502020204030204" pitchFamily="34" charset="0"/>
                        </a:rPr>
                        <a:t>Conjuntivitis (21%), sarpullido (6%)</a:t>
                      </a:r>
                      <a:endParaRPr lang="es" sz="1600" dirty="0">
                        <a:latin typeface="Calibri" panose="020F0502020204030204" pitchFamily="34" charset="0"/>
                      </a:endParaRPr>
                    </a:p>
                  </a:txBody>
                  <a:tcPr marL="137160" marR="58783" marT="91440" marB="91440">
                    <a:lnR w="12700" cmpd="sng">
                      <a:noFill/>
                    </a:lnR>
                    <a:lnB w="12700" cap="flat" cmpd="sng" algn="ctr">
                      <a:solidFill>
                        <a:schemeClr val="bg1"/>
                      </a:solidFill>
                      <a:prstDash val="solid"/>
                      <a:round/>
                      <a:headEnd type="none" w="med" len="med"/>
                      <a:tailEnd type="none" w="med" len="med"/>
                    </a:lnB>
                    <a:solidFill>
                      <a:schemeClr val="accent4">
                        <a:lumMod val="20000"/>
                        <a:lumOff val="80000"/>
                        <a:alpha val="50000"/>
                      </a:schemeClr>
                    </a:solidFill>
                  </a:tcPr>
                </a:tc>
              </a:tr>
            </a:tbl>
          </a:graphicData>
        </a:graphic>
      </p:graphicFrame>
      <p:sp>
        <p:nvSpPr>
          <p:cNvPr id="4" name="Text Placeholder 3"/>
          <p:cNvSpPr>
            <a:spLocks noGrp="1"/>
          </p:cNvSpPr>
          <p:nvPr>
            <p:ph type="body" sz="half" idx="2"/>
          </p:nvPr>
        </p:nvSpPr>
        <p:spPr>
          <a:xfrm>
            <a:off x="305320" y="6255676"/>
            <a:ext cx="8525334" cy="527124"/>
          </a:xfrm>
          <a:prstGeom prst="rect">
            <a:avLst/>
          </a:prstGeom>
        </p:spPr>
        <p:txBody>
          <a:bodyPr/>
          <a:lstStyle/>
          <a:p>
            <a:pPr algn="l" rtl="0"/>
            <a:r>
              <a:rPr lang="es" sz="1100" b="0" i="0" u="none" baseline="0">
                <a:solidFill>
                  <a:srgbClr val="4971F2"/>
                </a:solidFill>
                <a:latin typeface="Calibri" panose="020F0502020204030204" pitchFamily="34" charset="0"/>
              </a:rPr>
              <a:t>Equipo de respuesta a la enfermedad del Ébola de la OMS </a:t>
            </a:r>
            <a:r>
              <a:rPr lang="es" sz="1100" b="0" i="1" u="none" baseline="0">
                <a:solidFill>
                  <a:srgbClr val="4971F2"/>
                </a:solidFill>
                <a:latin typeface="Calibri" panose="020F0502020204030204" pitchFamily="34" charset="0"/>
              </a:rPr>
              <a:t>NEJM</a:t>
            </a:r>
            <a:r>
              <a:rPr lang="es" sz="1100" b="0" i="0" u="none" baseline="0">
                <a:solidFill>
                  <a:srgbClr val="4971F2"/>
                </a:solidFill>
                <a:latin typeface="Calibri" panose="020F0502020204030204" pitchFamily="34" charset="0"/>
              </a:rPr>
              <a:t>. 2014</a:t>
            </a:r>
            <a:endParaRPr lang="es" sz="1100" dirty="0">
              <a:solidFill>
                <a:srgbClr val="4971F2"/>
              </a:solidFill>
              <a:latin typeface="Calibri" panose="020F0502020204030204" pitchFamily="34" charset="0"/>
            </a:endParaRP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19</a:t>
            </a:fld>
            <a:endParaRPr lang="es" altLang="en-US" sz="1200" i="1" dirty="0">
              <a:solidFill>
                <a:schemeClr val="accent4"/>
              </a:solidFill>
              <a:latin typeface="+mn-lt"/>
            </a:endParaRPr>
          </a:p>
        </p:txBody>
      </p:sp>
    </p:spTree>
    <p:extLst>
      <p:ext uri="{BB962C8B-B14F-4D97-AF65-F5344CB8AC3E}">
        <p14:creationId xmlns:p14="http://schemas.microsoft.com/office/powerpoint/2010/main" val="382619542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Virus del Ébola</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p:txBody>
          <a:bodyPr/>
          <a:lstStyle/>
          <a:p>
            <a:pPr algn="l" rtl="0">
              <a:buFont typeface="Wingdings" panose="05000000000000000000" pitchFamily="2" charset="2"/>
              <a:buChar char="§"/>
            </a:pPr>
            <a:r>
              <a:rPr lang="es" sz="2200" b="0" i="0" u="none" baseline="0" dirty="0">
                <a:latin typeface="Calibri" panose="020F0502020204030204" pitchFamily="34" charset="0"/>
              </a:rPr>
              <a:t>Prototipo del patógeno de la fiebre hemorrágica viral</a:t>
            </a:r>
          </a:p>
          <a:p>
            <a:pPr lvl="1" algn="l" rtl="0">
              <a:spcAft>
                <a:spcPts val="800"/>
              </a:spcAft>
              <a:buFont typeface="Arial" panose="020B0604020202020204" pitchFamily="34" charset="0"/>
              <a:buChar char="•"/>
            </a:pPr>
            <a:r>
              <a:rPr lang="es" sz="1800" b="0" i="0" u="none" baseline="0" dirty="0">
                <a:latin typeface="Calibri" panose="020F0502020204030204" pitchFamily="34" charset="0"/>
              </a:rPr>
              <a:t>Filovirus:  virus ARN monocatenario de polaridad negativa, </a:t>
            </a:r>
            <a:r>
              <a:rPr lang="es" sz="1800" dirty="0">
                <a:latin typeface="Calibri" panose="020F0502020204030204" pitchFamily="34" charset="0"/>
              </a:rPr>
              <a:t/>
            </a:r>
            <a:br>
              <a:rPr lang="es" sz="1800" dirty="0">
                <a:latin typeface="Calibri" panose="020F0502020204030204" pitchFamily="34" charset="0"/>
              </a:rPr>
            </a:br>
            <a:r>
              <a:rPr lang="es" sz="1800" b="0" i="0" u="none" baseline="0" dirty="0">
                <a:latin typeface="Calibri" panose="020F0502020204030204" pitchFamily="34" charset="0"/>
              </a:rPr>
              <a:t>dotado de envoltura</a:t>
            </a:r>
          </a:p>
          <a:p>
            <a:pPr lvl="1" algn="l" rtl="0">
              <a:spcAft>
                <a:spcPts val="800"/>
              </a:spcAft>
              <a:buFont typeface="Arial" panose="020B0604020202020204" pitchFamily="34" charset="0"/>
              <a:buChar char="•"/>
            </a:pPr>
            <a:r>
              <a:rPr lang="es" sz="1800" b="0" i="0" u="none" baseline="0" dirty="0">
                <a:latin typeface="Calibri" panose="020F0502020204030204" pitchFamily="34" charset="0"/>
              </a:rPr>
              <a:t>Enfermedad severa con alta </a:t>
            </a:r>
            <a:r>
              <a:rPr lang="es" sz="1800" dirty="0">
                <a:latin typeface="Calibri" panose="020F0502020204030204" pitchFamily="34" charset="0"/>
              </a:rPr>
              <a:t/>
            </a:r>
            <a:br>
              <a:rPr lang="es" sz="1800" dirty="0">
                <a:latin typeface="Calibri" panose="020F0502020204030204" pitchFamily="34" charset="0"/>
              </a:rPr>
            </a:br>
            <a:r>
              <a:rPr lang="es" sz="1800" b="0" i="0" u="none" baseline="0" dirty="0">
                <a:latin typeface="Calibri" panose="020F0502020204030204" pitchFamily="34" charset="0"/>
              </a:rPr>
              <a:t>tasa de mortalidad</a:t>
            </a:r>
          </a:p>
          <a:p>
            <a:pPr lvl="1" algn="l" rtl="0">
              <a:spcAft>
                <a:spcPts val="800"/>
              </a:spcAft>
              <a:buFont typeface="Arial" panose="020B0604020202020204" pitchFamily="34" charset="0"/>
              <a:buChar char="•"/>
            </a:pPr>
            <a:r>
              <a:rPr lang="es" sz="1800" b="0" i="0" u="none" baseline="0" dirty="0">
                <a:latin typeface="Calibri" panose="020F0502020204030204" pitchFamily="34" charset="0"/>
              </a:rPr>
              <a:t>Carencia de tratamiento o vacunas específicos </a:t>
            </a:r>
            <a:endParaRPr lang="es" sz="1800" dirty="0">
              <a:latin typeface="Calibri" panose="020F0502020204030204" pitchFamily="34" charset="0"/>
            </a:endParaRPr>
          </a:p>
        </p:txBody>
      </p:sp>
      <p:sp>
        <p:nvSpPr>
          <p:cNvPr id="21" name="Content Placeholder 20"/>
          <p:cNvSpPr>
            <a:spLocks noGrp="1"/>
          </p:cNvSpPr>
          <p:nvPr>
            <p:ph idx="12"/>
          </p:nvPr>
        </p:nvSpPr>
        <p:spPr>
          <a:xfrm>
            <a:off x="4701096" y="1217239"/>
            <a:ext cx="4129557" cy="4191000"/>
          </a:xfrm>
        </p:spPr>
        <p:txBody>
          <a:bodyPr/>
          <a:lstStyle/>
          <a:p>
            <a:pPr algn="l" rtl="0">
              <a:spcAft>
                <a:spcPts val="1200"/>
              </a:spcAft>
              <a:buFont typeface="Wingdings" panose="05000000000000000000" pitchFamily="2" charset="2"/>
              <a:buChar char="§"/>
            </a:pPr>
            <a:r>
              <a:rPr lang="es" sz="2200" b="0" i="0" u="none" baseline="0" dirty="0">
                <a:latin typeface="Calibri" panose="020F0502020204030204" pitchFamily="34" charset="0"/>
              </a:rPr>
              <a:t>&gt;20 brotes anteriores de las enfermedades de los virus del Ébola y de Marburgo</a:t>
            </a:r>
          </a:p>
          <a:p>
            <a:pPr algn="l" rtl="0">
              <a:spcAft>
                <a:spcPts val="1200"/>
              </a:spcAft>
              <a:buFont typeface="Wingdings" panose="05000000000000000000" pitchFamily="2" charset="2"/>
              <a:buChar char="§"/>
            </a:pPr>
            <a:r>
              <a:rPr lang="es" sz="2200" b="0" i="0" u="none" baseline="0" dirty="0">
                <a:latin typeface="Calibri" panose="020F0502020204030204" pitchFamily="34" charset="0"/>
              </a:rPr>
              <a:t>El brote de la enfermedad del Ébola en África Occidental en 2014, provocado por la especie Ébola-Zaire (cinco especies conocidas del virus del Ébola)</a:t>
            </a:r>
            <a:endParaRPr lang="es" sz="2200" dirty="0">
              <a:latin typeface="Calibri" panose="020F050202020403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09" t="2474" r="3181" b="3668"/>
          <a:stretch/>
        </p:blipFill>
        <p:spPr>
          <a:xfrm>
            <a:off x="1219200" y="4604084"/>
            <a:ext cx="2454442" cy="1716506"/>
          </a:xfrm>
          <a:prstGeom prst="rect">
            <a:avLst/>
          </a:prstGeom>
          <a:ln>
            <a:noFill/>
          </a:ln>
          <a:effectLst/>
        </p:spPr>
      </p:pic>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a:t>
            </a:fld>
            <a:endParaRPr lang="es" altLang="en-US" sz="1200" i="1" dirty="0">
              <a:solidFill>
                <a:schemeClr val="accent4"/>
              </a:solidFill>
              <a:latin typeface="+mn-lt"/>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10705" y="4206414"/>
            <a:ext cx="2731659" cy="2181225"/>
          </a:xfrm>
          <a:prstGeom prst="rect">
            <a:avLst/>
          </a:prstGeom>
          <a:ln>
            <a:noFill/>
          </a:ln>
          <a:effectLst/>
        </p:spPr>
      </p:pic>
      <p:pic>
        <p:nvPicPr>
          <p:cNvPr id="10" name="Content Placeholder 7"/>
          <p:cNvPicPr>
            <a:picLocks noChangeAspect="1"/>
          </p:cNvPicPr>
          <p:nvPr/>
        </p:nvPicPr>
        <p:blipFill rotWithShape="1">
          <a:blip r:embed="rId5" cstate="email">
            <a:extLst>
              <a:ext uri="{28A0092B-C50C-407E-A947-70E740481C1C}">
                <a14:useLocalDpi xmlns:a14="http://schemas.microsoft.com/office/drawing/2010/main" val="0"/>
              </a:ext>
            </a:extLst>
          </a:blip>
          <a:srcRect t="85271" r="69955"/>
          <a:stretch/>
        </p:blipFill>
        <p:spPr>
          <a:xfrm>
            <a:off x="5415455" y="5728102"/>
            <a:ext cx="1116796" cy="659537"/>
          </a:xfrm>
          <a:prstGeom prst="rect">
            <a:avLst/>
          </a:prstGeom>
          <a:ln w="12700">
            <a:solidFill>
              <a:schemeClr val="tx2"/>
            </a:solidFill>
          </a:ln>
          <a:effectLst/>
        </p:spPr>
      </p:pic>
    </p:spTree>
    <p:extLst>
      <p:ext uri="{BB962C8B-B14F-4D97-AF65-F5344CB8AC3E}">
        <p14:creationId xmlns:p14="http://schemas.microsoft.com/office/powerpoint/2010/main" val="183053414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018" y="469970"/>
            <a:ext cx="8527635" cy="529830"/>
          </a:xfrm>
        </p:spPr>
        <p:txBody>
          <a:bodyPr/>
          <a:lstStyle/>
          <a:p>
            <a:pPr rtl="0"/>
            <a:r>
              <a:rPr lang="es" sz="2800" b="1" i="0" u="none" baseline="0">
                <a:solidFill>
                  <a:srgbClr val="0039A6"/>
                </a:solidFill>
                <a:effectLst/>
                <a:latin typeface="Calibri" panose="020F0502020204030204" pitchFamily="34" charset="0"/>
              </a:rPr>
              <a:t>Ejemplos de síntomas hemorrágicos</a:t>
            </a:r>
            <a:endParaRPr lang="es" sz="2800" dirty="0">
              <a:solidFill>
                <a:srgbClr val="0039A6"/>
              </a:solidFill>
              <a:effectLst/>
              <a:latin typeface="Calibri" panose="020F0502020204030204" pitchFamily="34" charset="0"/>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91597" y="4349639"/>
            <a:ext cx="2843007" cy="209677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1122400" y="1580343"/>
            <a:ext cx="3581400" cy="2206777"/>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208741" y="2190094"/>
            <a:ext cx="2860517" cy="336531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626657" y="3903232"/>
            <a:ext cx="2572884" cy="461665"/>
          </a:xfrm>
          <a:prstGeom prst="rect">
            <a:avLst/>
          </a:prstGeom>
          <a:noFill/>
        </p:spPr>
        <p:txBody>
          <a:bodyPr wrap="none" rtlCol="0">
            <a:spAutoFit/>
          </a:bodyPr>
          <a:lstStyle/>
          <a:p>
            <a:pPr algn="ctr" rtl="0"/>
            <a:r>
              <a:rPr lang="es" sz="2400" b="1" i="0" u="none" baseline="0">
                <a:solidFill>
                  <a:srgbClr val="4971F2"/>
                </a:solidFill>
                <a:latin typeface="Calibri" panose="020F0502020204030204" pitchFamily="34" charset="0"/>
              </a:rPr>
              <a:t>Sangrado en el sitio de la punción </a:t>
            </a:r>
          </a:p>
        </p:txBody>
      </p:sp>
      <p:sp>
        <p:nvSpPr>
          <p:cNvPr id="3" name="TextBox 2"/>
          <p:cNvSpPr txBox="1"/>
          <p:nvPr/>
        </p:nvSpPr>
        <p:spPr>
          <a:xfrm>
            <a:off x="1952869" y="1136835"/>
            <a:ext cx="1920462" cy="461665"/>
          </a:xfrm>
          <a:prstGeom prst="rect">
            <a:avLst/>
          </a:prstGeom>
          <a:noFill/>
        </p:spPr>
        <p:txBody>
          <a:bodyPr wrap="none" rtlCol="0">
            <a:spAutoFit/>
          </a:bodyPr>
          <a:lstStyle/>
          <a:p>
            <a:pPr algn="ctr" rtl="0"/>
            <a:r>
              <a:rPr lang="es" sz="2400" b="1" i="0" u="none" baseline="0">
                <a:solidFill>
                  <a:srgbClr val="4971F2"/>
                </a:solidFill>
                <a:latin typeface="Calibri" panose="020F0502020204030204" pitchFamily="34" charset="0"/>
              </a:rPr>
              <a:t>Hematemesis</a:t>
            </a:r>
            <a:endParaRPr lang="es" sz="2400" b="1" dirty="0">
              <a:solidFill>
                <a:srgbClr val="4971F2"/>
              </a:solidFill>
              <a:latin typeface="Calibri" panose="020F0502020204030204" pitchFamily="34" charset="0"/>
            </a:endParaRPr>
          </a:p>
        </p:txBody>
      </p:sp>
      <p:sp>
        <p:nvSpPr>
          <p:cNvPr id="6" name="Rectangle 5"/>
          <p:cNvSpPr/>
          <p:nvPr/>
        </p:nvSpPr>
        <p:spPr>
          <a:xfrm>
            <a:off x="5447647" y="1682594"/>
            <a:ext cx="2382704" cy="461665"/>
          </a:xfrm>
          <a:prstGeom prst="rect">
            <a:avLst/>
          </a:prstGeom>
        </p:spPr>
        <p:txBody>
          <a:bodyPr wrap="none">
            <a:spAutoFit/>
          </a:bodyPr>
          <a:lstStyle/>
          <a:p>
            <a:pPr algn="ctr" rtl="0"/>
            <a:r>
              <a:rPr lang="es" sz="2400" b="1" i="0" u="none" baseline="0">
                <a:solidFill>
                  <a:srgbClr val="4971F2"/>
                </a:solidFill>
                <a:latin typeface="Calibri" panose="020F0502020204030204" pitchFamily="34" charset="0"/>
              </a:rPr>
              <a:t>Sangrado de las encías</a:t>
            </a:r>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20</a:t>
            </a:fld>
            <a:endParaRPr lang="es" altLang="en-US" sz="1200" i="1" dirty="0">
              <a:solidFill>
                <a:schemeClr val="accent4"/>
              </a:solidFill>
              <a:latin typeface="+mn-lt"/>
            </a:endParaRPr>
          </a:p>
        </p:txBody>
      </p:sp>
    </p:spTree>
    <p:extLst>
      <p:ext uri="{BB962C8B-B14F-4D97-AF65-F5344CB8AC3E}">
        <p14:creationId xmlns:p14="http://schemas.microsoft.com/office/powerpoint/2010/main" val="28227922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dirty="0">
                <a:solidFill>
                  <a:srgbClr val="0039A6"/>
                </a:solidFill>
                <a:effectLst/>
                <a:latin typeface="Calibri" panose="020F0502020204030204" pitchFamily="34" charset="0"/>
              </a:rPr>
              <a:t>Resultados de laboratorio</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558429"/>
            <a:ext cx="8229600" cy="4191000"/>
          </a:xfrm>
        </p:spPr>
        <p:txBody>
          <a:bodyPr/>
          <a:lstStyle/>
          <a:p>
            <a:pPr algn="l" rtl="0">
              <a:spcBef>
                <a:spcPts val="1200"/>
              </a:spcBef>
              <a:buFont typeface="Wingdings" panose="05000000000000000000" pitchFamily="2" charset="2"/>
              <a:buChar char="§"/>
            </a:pPr>
            <a:r>
              <a:rPr lang="es" sz="2200" b="0" i="0" u="none" baseline="0" dirty="0">
                <a:latin typeface="Calibri" panose="020F0502020204030204" pitchFamily="34" charset="0"/>
              </a:rPr>
              <a:t>Trombocitopenia (margen de 50,000–100,000/</a:t>
            </a:r>
            <a:r>
              <a:rPr lang="es" sz="2200" b="0" i="0" u="none" baseline="0" dirty="0">
                <a:solidFill>
                  <a:srgbClr val="000000"/>
                </a:solidFill>
                <a:latin typeface="Calibri" panose="020F0502020204030204" pitchFamily="34" charset="0"/>
              </a:rPr>
              <a:t>mL</a:t>
            </a:r>
            <a:r>
              <a:rPr lang="es" sz="2200" b="0" i="0" u="none" baseline="0" dirty="0">
                <a:latin typeface="Calibri" panose="020F0502020204030204" pitchFamily="34" charset="0"/>
              </a:rPr>
              <a:t>)</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Leucopenia seguida de neutrofilia</a:t>
            </a:r>
            <a:endParaRPr lang="es" sz="2200" dirty="0" smtClean="0">
              <a:latin typeface="Calibri" panose="020F0502020204030204" pitchFamily="34" charset="0"/>
            </a:endParaRP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Elevación de la transaminasa: elevación del nivel de aspartato aminotransferasa (AST) &gt; alanina aminotransferasa (ALT) en sangre</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Alteraciones en los electrolitos por desplazamiento de líquidos</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Coagulación: Protrombina (PT) y el tiempo parcial de tromboplastina (TPT) prolongados</a:t>
            </a:r>
          </a:p>
          <a:p>
            <a:pPr algn="l" rtl="0">
              <a:spcBef>
                <a:spcPts val="1200"/>
              </a:spcBef>
              <a:buFont typeface="Wingdings" panose="05000000000000000000" pitchFamily="2" charset="2"/>
              <a:buChar char="§"/>
            </a:pPr>
            <a:r>
              <a:rPr lang="es" sz="2200" b="0" i="0" u="none" baseline="0" dirty="0">
                <a:latin typeface="Calibri" panose="020F0502020204030204" pitchFamily="34" charset="0"/>
              </a:rPr>
              <a:t>Renal: proteinuria, aumento del nivel de creatinina</a:t>
            </a:r>
            <a:endParaRPr lang="es" sz="2200" dirty="0">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21</a:t>
            </a:fld>
            <a:endParaRPr lang="es" altLang="en-US" sz="1200" i="1" dirty="0">
              <a:solidFill>
                <a:schemeClr val="accent4"/>
              </a:solidFill>
              <a:latin typeface="+mn-lt"/>
            </a:endParaRPr>
          </a:p>
        </p:txBody>
      </p:sp>
    </p:spTree>
    <p:extLst>
      <p:ext uri="{BB962C8B-B14F-4D97-AF65-F5344CB8AC3E}">
        <p14:creationId xmlns:p14="http://schemas.microsoft.com/office/powerpoint/2010/main" val="31002209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1178027" y="2333650"/>
            <a:ext cx="1163845" cy="461665"/>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27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b="1" i="0" u="none" baseline="0">
                <a:solidFill>
                  <a:srgbClr val="9A3B26"/>
                </a:solidFill>
                <a:latin typeface="Calibri" panose="020F0502020204030204" pitchFamily="34" charset="0"/>
              </a:rPr>
              <a:t>viremia</a:t>
            </a:r>
            <a:endParaRPr lang="es" altLang="en-US" b="1" dirty="0" smtClean="0">
              <a:solidFill>
                <a:srgbClr val="9A3B26"/>
              </a:solidFill>
              <a:latin typeface="Calibri" panose="020F0502020204030204" pitchFamily="34" charset="0"/>
            </a:endParaRPr>
          </a:p>
        </p:txBody>
      </p:sp>
      <p:sp>
        <p:nvSpPr>
          <p:cNvPr id="7171" name="Text Box 13"/>
          <p:cNvSpPr txBox="1">
            <a:spLocks noChangeArrowheads="1"/>
          </p:cNvSpPr>
          <p:nvPr/>
        </p:nvSpPr>
        <p:spPr bwMode="auto">
          <a:xfrm>
            <a:off x="973674" y="3983555"/>
            <a:ext cx="433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1800" b="1" i="0" u="none" baseline="0">
                <a:solidFill>
                  <a:srgbClr val="4B4B4B"/>
                </a:solidFill>
                <a:latin typeface="Tw Cen MT" pitchFamily="34" charset="0"/>
              </a:rPr>
              <a:t>3</a:t>
            </a:r>
          </a:p>
        </p:txBody>
      </p:sp>
      <p:sp>
        <p:nvSpPr>
          <p:cNvPr id="7172" name="Freeform 14"/>
          <p:cNvSpPr>
            <a:spLocks/>
          </p:cNvSpPr>
          <p:nvPr/>
        </p:nvSpPr>
        <p:spPr bwMode="auto">
          <a:xfrm>
            <a:off x="1735674" y="2165868"/>
            <a:ext cx="3355975" cy="1524000"/>
          </a:xfrm>
          <a:custGeom>
            <a:avLst/>
            <a:gdLst>
              <a:gd name="T0" fmla="*/ 0 w 2400"/>
              <a:gd name="T1" fmla="*/ 2147483647 h 960"/>
              <a:gd name="T2" fmla="*/ 2147483647 w 2400"/>
              <a:gd name="T3" fmla="*/ 2147483647 h 960"/>
              <a:gd name="T4" fmla="*/ 2147483647 w 2400"/>
              <a:gd name="T5" fmla="*/ 0 h 960"/>
              <a:gd name="T6" fmla="*/ 0 60000 65536"/>
              <a:gd name="T7" fmla="*/ 0 60000 65536"/>
              <a:gd name="T8" fmla="*/ 0 60000 65536"/>
            </a:gdLst>
            <a:ahLst/>
            <a:cxnLst>
              <a:cxn ang="T6">
                <a:pos x="T0" y="T1"/>
              </a:cxn>
              <a:cxn ang="T7">
                <a:pos x="T2" y="T3"/>
              </a:cxn>
              <a:cxn ang="T8">
                <a:pos x="T4" y="T5"/>
              </a:cxn>
            </a:cxnLst>
            <a:rect l="0" t="0" r="r" b="b"/>
            <a:pathLst>
              <a:path w="2400" h="960">
                <a:moveTo>
                  <a:pt x="0" y="960"/>
                </a:moveTo>
                <a:cubicBezTo>
                  <a:pt x="400" y="944"/>
                  <a:pt x="800" y="928"/>
                  <a:pt x="1200" y="768"/>
                </a:cubicBezTo>
                <a:cubicBezTo>
                  <a:pt x="1600" y="608"/>
                  <a:pt x="2200" y="128"/>
                  <a:pt x="2400" y="0"/>
                </a:cubicBezTo>
              </a:path>
            </a:pathLst>
          </a:custGeom>
          <a:noFill/>
          <a:ln w="57150" cap="flat" cmpd="sng">
            <a:solidFill>
              <a:srgbClr val="00B050"/>
            </a:solidFill>
            <a:prstDash val="solid"/>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73" name="Text Box 15"/>
          <p:cNvSpPr txBox="1">
            <a:spLocks noChangeArrowheads="1"/>
          </p:cNvSpPr>
          <p:nvPr/>
        </p:nvSpPr>
        <p:spPr bwMode="auto">
          <a:xfrm>
            <a:off x="5088473" y="1756296"/>
            <a:ext cx="681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b="1" i="0" u="none" baseline="0">
                <a:solidFill>
                  <a:srgbClr val="007D57"/>
                </a:solidFill>
                <a:latin typeface="Calibri" panose="020F0502020204030204" pitchFamily="34" charset="0"/>
              </a:rPr>
              <a:t>IgM</a:t>
            </a:r>
            <a:endParaRPr lang="es" altLang="en-US" b="1" dirty="0" smtClean="0">
              <a:solidFill>
                <a:srgbClr val="007D57"/>
              </a:solidFill>
              <a:latin typeface="Calibri" panose="020F0502020204030204" pitchFamily="34" charset="0"/>
            </a:endParaRPr>
          </a:p>
        </p:txBody>
      </p:sp>
      <p:sp>
        <p:nvSpPr>
          <p:cNvPr id="7174" name="Line 11"/>
          <p:cNvSpPr>
            <a:spLocks noChangeShapeType="1"/>
          </p:cNvSpPr>
          <p:nvPr/>
        </p:nvSpPr>
        <p:spPr bwMode="auto">
          <a:xfrm>
            <a:off x="3039009" y="5404171"/>
            <a:ext cx="5013325" cy="15876"/>
          </a:xfrm>
          <a:prstGeom prst="line">
            <a:avLst/>
          </a:prstGeom>
          <a:noFill/>
          <a:ln w="76200">
            <a:solidFill>
              <a:srgbClr val="007D57"/>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75" name="Text Box 17"/>
          <p:cNvSpPr txBox="1">
            <a:spLocks noChangeArrowheads="1"/>
          </p:cNvSpPr>
          <p:nvPr/>
        </p:nvSpPr>
        <p:spPr bwMode="auto">
          <a:xfrm>
            <a:off x="1337738" y="5205993"/>
            <a:ext cx="1258678"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2000" b="1" i="0" u="none" baseline="0">
                <a:solidFill>
                  <a:srgbClr val="007D57"/>
                </a:solidFill>
                <a:latin typeface="Calibri" panose="020F0502020204030204" pitchFamily="34" charset="0"/>
              </a:rPr>
              <a:t>ELISA IgM</a:t>
            </a:r>
            <a:endParaRPr lang="es" altLang="en-US" sz="2000" b="1" dirty="0" smtClean="0">
              <a:solidFill>
                <a:srgbClr val="007D57"/>
              </a:solidFill>
              <a:latin typeface="Calibri" panose="020F0502020204030204" pitchFamily="34" charset="0"/>
            </a:endParaRPr>
          </a:p>
        </p:txBody>
      </p:sp>
      <p:sp>
        <p:nvSpPr>
          <p:cNvPr id="7177" name="Text Box 5"/>
          <p:cNvSpPr txBox="1">
            <a:spLocks noChangeArrowheads="1"/>
          </p:cNvSpPr>
          <p:nvPr/>
        </p:nvSpPr>
        <p:spPr bwMode="auto">
          <a:xfrm>
            <a:off x="189974" y="3983555"/>
            <a:ext cx="360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1800" b="1" i="0" u="none" baseline="0">
                <a:solidFill>
                  <a:srgbClr val="4B4B4B"/>
                </a:solidFill>
                <a:latin typeface="Tw Cen MT" pitchFamily="34" charset="0"/>
              </a:rPr>
              <a:t>0</a:t>
            </a:r>
          </a:p>
        </p:txBody>
      </p:sp>
      <p:sp>
        <p:nvSpPr>
          <p:cNvPr id="7178" name="Line 2"/>
          <p:cNvSpPr>
            <a:spLocks noChangeShapeType="1"/>
          </p:cNvSpPr>
          <p:nvPr/>
        </p:nvSpPr>
        <p:spPr bwMode="auto">
          <a:xfrm>
            <a:off x="323329" y="3748605"/>
            <a:ext cx="8112125" cy="190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79" name="Line 12"/>
          <p:cNvSpPr>
            <a:spLocks noChangeShapeType="1"/>
          </p:cNvSpPr>
          <p:nvPr/>
        </p:nvSpPr>
        <p:spPr bwMode="auto">
          <a:xfrm>
            <a:off x="39864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0" name="Line 24"/>
          <p:cNvSpPr>
            <a:spLocks noChangeShapeType="1"/>
          </p:cNvSpPr>
          <p:nvPr/>
        </p:nvSpPr>
        <p:spPr bwMode="auto">
          <a:xfrm>
            <a:off x="1384714"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1" name="Line 25"/>
          <p:cNvSpPr>
            <a:spLocks noChangeShapeType="1"/>
          </p:cNvSpPr>
          <p:nvPr/>
        </p:nvSpPr>
        <p:spPr bwMode="auto">
          <a:xfrm>
            <a:off x="16458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2" name="Line 26"/>
          <p:cNvSpPr>
            <a:spLocks noChangeShapeType="1"/>
          </p:cNvSpPr>
          <p:nvPr/>
        </p:nvSpPr>
        <p:spPr bwMode="auto">
          <a:xfrm>
            <a:off x="19017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3" name="Line 27"/>
          <p:cNvSpPr>
            <a:spLocks noChangeShapeType="1"/>
          </p:cNvSpPr>
          <p:nvPr/>
        </p:nvSpPr>
        <p:spPr bwMode="auto">
          <a:xfrm>
            <a:off x="293866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4" name="Line 28"/>
          <p:cNvSpPr>
            <a:spLocks noChangeShapeType="1"/>
          </p:cNvSpPr>
          <p:nvPr/>
        </p:nvSpPr>
        <p:spPr bwMode="auto">
          <a:xfrm>
            <a:off x="31971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5" name="Line 29"/>
          <p:cNvSpPr>
            <a:spLocks noChangeShapeType="1"/>
          </p:cNvSpPr>
          <p:nvPr/>
        </p:nvSpPr>
        <p:spPr bwMode="auto">
          <a:xfrm>
            <a:off x="372369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6" name="Line 30"/>
          <p:cNvSpPr>
            <a:spLocks noChangeShapeType="1"/>
          </p:cNvSpPr>
          <p:nvPr/>
        </p:nvSpPr>
        <p:spPr bwMode="auto">
          <a:xfrm>
            <a:off x="423548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7" name="Line 31"/>
          <p:cNvSpPr>
            <a:spLocks noChangeShapeType="1"/>
          </p:cNvSpPr>
          <p:nvPr/>
        </p:nvSpPr>
        <p:spPr bwMode="auto">
          <a:xfrm>
            <a:off x="5012272" y="3755429"/>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8" name="Line 32"/>
          <p:cNvSpPr>
            <a:spLocks noChangeShapeType="1"/>
          </p:cNvSpPr>
          <p:nvPr/>
        </p:nvSpPr>
        <p:spPr bwMode="auto">
          <a:xfrm>
            <a:off x="5281816"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89" name="Line 33"/>
          <p:cNvSpPr>
            <a:spLocks noChangeShapeType="1"/>
          </p:cNvSpPr>
          <p:nvPr/>
        </p:nvSpPr>
        <p:spPr bwMode="auto">
          <a:xfrm>
            <a:off x="5545672"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90" name="Line 34"/>
          <p:cNvSpPr>
            <a:spLocks noChangeShapeType="1"/>
          </p:cNvSpPr>
          <p:nvPr/>
        </p:nvSpPr>
        <p:spPr bwMode="auto">
          <a:xfrm>
            <a:off x="580156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91" name="Text Box 35"/>
          <p:cNvSpPr txBox="1">
            <a:spLocks noChangeArrowheads="1"/>
          </p:cNvSpPr>
          <p:nvPr/>
        </p:nvSpPr>
        <p:spPr bwMode="auto">
          <a:xfrm>
            <a:off x="2726274" y="3983555"/>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1800" b="1" i="0" u="none" baseline="0">
                <a:solidFill>
                  <a:srgbClr val="4B4B4B"/>
                </a:solidFill>
                <a:latin typeface="Tw Cen MT" pitchFamily="34" charset="0"/>
              </a:rPr>
              <a:t>10</a:t>
            </a:r>
          </a:p>
        </p:txBody>
      </p:sp>
      <p:sp>
        <p:nvSpPr>
          <p:cNvPr id="7192" name="Freeform 37"/>
          <p:cNvSpPr>
            <a:spLocks/>
          </p:cNvSpPr>
          <p:nvPr/>
        </p:nvSpPr>
        <p:spPr bwMode="auto">
          <a:xfrm>
            <a:off x="2954873" y="2145234"/>
            <a:ext cx="4181475" cy="1579563"/>
          </a:xfrm>
          <a:custGeom>
            <a:avLst/>
            <a:gdLst>
              <a:gd name="T0" fmla="*/ 0 w 12508"/>
              <a:gd name="T1" fmla="*/ 2147483647 h 15673"/>
              <a:gd name="T2" fmla="*/ 2147483647 w 12508"/>
              <a:gd name="T3" fmla="*/ 2147483647 h 15673"/>
              <a:gd name="T4" fmla="*/ 2147483647 w 12508"/>
              <a:gd name="T5" fmla="*/ 2147483647 h 15673"/>
              <a:gd name="T6" fmla="*/ 2147483647 w 12508"/>
              <a:gd name="T7" fmla="*/ 2147483647 h 15673"/>
              <a:gd name="T8" fmla="*/ 2147483647 w 12508"/>
              <a:gd name="T9" fmla="*/ 2147483647 h 15673"/>
              <a:gd name="T10" fmla="*/ 2147483647 w 12508"/>
              <a:gd name="T11" fmla="*/ 0 h 156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08" h="15673">
                <a:moveTo>
                  <a:pt x="0" y="15673"/>
                </a:moveTo>
                <a:cubicBezTo>
                  <a:pt x="1724" y="15493"/>
                  <a:pt x="3447" y="15315"/>
                  <a:pt x="5171" y="13522"/>
                </a:cubicBezTo>
                <a:cubicBezTo>
                  <a:pt x="6534" y="12374"/>
                  <a:pt x="7371" y="10095"/>
                  <a:pt x="8176" y="8787"/>
                </a:cubicBezTo>
                <a:cubicBezTo>
                  <a:pt x="8905" y="7588"/>
                  <a:pt x="9240" y="6848"/>
                  <a:pt x="9544" y="6329"/>
                </a:cubicBezTo>
                <a:cubicBezTo>
                  <a:pt x="9971" y="5415"/>
                  <a:pt x="10437" y="4106"/>
                  <a:pt x="10741" y="3303"/>
                </a:cubicBezTo>
                <a:cubicBezTo>
                  <a:pt x="11045" y="2500"/>
                  <a:pt x="12404" y="298"/>
                  <a:pt x="12508" y="0"/>
                </a:cubicBezTo>
              </a:path>
            </a:pathLst>
          </a:custGeom>
          <a:noFill/>
          <a:ln w="57150" cap="flat" cmpd="sng">
            <a:solidFill>
              <a:srgbClr val="4971F2"/>
            </a:solidFill>
            <a:prstDash val="solid"/>
            <a:round/>
            <a:headEnd type="none" w="med" len="med"/>
            <a:tailEnd type="non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93" name="Text Box 38"/>
          <p:cNvSpPr txBox="1">
            <a:spLocks noChangeArrowheads="1"/>
          </p:cNvSpPr>
          <p:nvPr/>
        </p:nvSpPr>
        <p:spPr bwMode="auto">
          <a:xfrm>
            <a:off x="7145873" y="1786455"/>
            <a:ext cx="607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b="1" i="0" u="none" baseline="0">
                <a:solidFill>
                  <a:srgbClr val="4971F2"/>
                </a:solidFill>
                <a:latin typeface="Calibri" panose="020F0502020204030204" pitchFamily="34" charset="0"/>
              </a:rPr>
              <a:t>IgG</a:t>
            </a:r>
            <a:endParaRPr lang="es" altLang="en-US" b="1" dirty="0" smtClean="0">
              <a:solidFill>
                <a:srgbClr val="4971F2"/>
              </a:solidFill>
              <a:latin typeface="Calibri" panose="020F0502020204030204" pitchFamily="34" charset="0"/>
            </a:endParaRPr>
          </a:p>
        </p:txBody>
      </p:sp>
      <p:sp>
        <p:nvSpPr>
          <p:cNvPr id="7194" name="Text Box 41"/>
          <p:cNvSpPr txBox="1">
            <a:spLocks noChangeArrowheads="1"/>
          </p:cNvSpPr>
          <p:nvPr/>
        </p:nvSpPr>
        <p:spPr bwMode="auto">
          <a:xfrm>
            <a:off x="1325674" y="6114074"/>
            <a:ext cx="2312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eaLnBrk="1" fontAlgn="base" hangingPunct="1">
              <a:spcBef>
                <a:spcPct val="0"/>
              </a:spcBef>
              <a:spcAft>
                <a:spcPct val="0"/>
              </a:spcAft>
              <a:buFontTx/>
              <a:buNone/>
            </a:pPr>
            <a:r>
              <a:rPr lang="es" sz="1800" b="1" i="0" u="none" baseline="0">
                <a:solidFill>
                  <a:srgbClr val="007D57"/>
                </a:solidFill>
                <a:latin typeface="Calibri" panose="020F0502020204030204" pitchFamily="34" charset="0"/>
                <a:cs typeface="Arial" charset="0"/>
              </a:rPr>
              <a:t>IgM: hasta 3-6 meses</a:t>
            </a:r>
            <a:endParaRPr lang="es" altLang="en-US" sz="1800" b="1" dirty="0" smtClean="0">
              <a:solidFill>
                <a:srgbClr val="007D57"/>
              </a:solidFill>
              <a:latin typeface="Calibri" panose="020F0502020204030204" pitchFamily="34" charset="0"/>
              <a:cs typeface="Arial" charset="0"/>
            </a:endParaRPr>
          </a:p>
        </p:txBody>
      </p:sp>
      <p:sp>
        <p:nvSpPr>
          <p:cNvPr id="3" name="Freeform 2"/>
          <p:cNvSpPr/>
          <p:nvPr/>
        </p:nvSpPr>
        <p:spPr>
          <a:xfrm>
            <a:off x="533400" y="1916634"/>
            <a:ext cx="5751513" cy="1757363"/>
          </a:xfrm>
          <a:custGeom>
            <a:avLst/>
            <a:gdLst>
              <a:gd name="connsiteX0" fmla="*/ 0 w 6245799"/>
              <a:gd name="connsiteY0" fmla="*/ 1425069 h 1769319"/>
              <a:gd name="connsiteX1" fmla="*/ 1230489 w 6245799"/>
              <a:gd name="connsiteY1" fmla="*/ 2669 h 1769319"/>
              <a:gd name="connsiteX2" fmla="*/ 2585155 w 6245799"/>
              <a:gd name="connsiteY2" fmla="*/ 1086402 h 1769319"/>
              <a:gd name="connsiteX3" fmla="*/ 5655733 w 6245799"/>
              <a:gd name="connsiteY3" fmla="*/ 1718580 h 1769319"/>
              <a:gd name="connsiteX4" fmla="*/ 6242755 w 6245799"/>
              <a:gd name="connsiteY4" fmla="*/ 1684714 h 1769319"/>
              <a:gd name="connsiteX0" fmla="*/ 0 w 6404804"/>
              <a:gd name="connsiteY0" fmla="*/ 1425069 h 1787927"/>
              <a:gd name="connsiteX1" fmla="*/ 1230489 w 6404804"/>
              <a:gd name="connsiteY1" fmla="*/ 2669 h 1787927"/>
              <a:gd name="connsiteX2" fmla="*/ 2585155 w 6404804"/>
              <a:gd name="connsiteY2" fmla="*/ 1086402 h 1787927"/>
              <a:gd name="connsiteX3" fmla="*/ 5655733 w 6404804"/>
              <a:gd name="connsiteY3" fmla="*/ 1718580 h 1787927"/>
              <a:gd name="connsiteX4" fmla="*/ 6404119 w 6404804"/>
              <a:gd name="connsiteY4" fmla="*/ 1726550 h 1787927"/>
              <a:gd name="connsiteX0" fmla="*/ 0 w 6404119"/>
              <a:gd name="connsiteY0" fmla="*/ 1425069 h 1793935"/>
              <a:gd name="connsiteX1" fmla="*/ 1230489 w 6404119"/>
              <a:gd name="connsiteY1" fmla="*/ 2669 h 1793935"/>
              <a:gd name="connsiteX2" fmla="*/ 2585155 w 6404119"/>
              <a:gd name="connsiteY2" fmla="*/ 1086402 h 1793935"/>
              <a:gd name="connsiteX3" fmla="*/ 5655733 w 6404119"/>
              <a:gd name="connsiteY3" fmla="*/ 1718580 h 1793935"/>
              <a:gd name="connsiteX4" fmla="*/ 6192286 w 6404119"/>
              <a:gd name="connsiteY4" fmla="*/ 1782993 h 1793935"/>
              <a:gd name="connsiteX5" fmla="*/ 6404119 w 6404119"/>
              <a:gd name="connsiteY5" fmla="*/ 1726550 h 1793935"/>
              <a:gd name="connsiteX0" fmla="*/ 0 w 6404119"/>
              <a:gd name="connsiteY0" fmla="*/ 1425069 h 1783019"/>
              <a:gd name="connsiteX1" fmla="*/ 1230489 w 6404119"/>
              <a:gd name="connsiteY1" fmla="*/ 2669 h 1783019"/>
              <a:gd name="connsiteX2" fmla="*/ 2585155 w 6404119"/>
              <a:gd name="connsiteY2" fmla="*/ 1086402 h 1783019"/>
              <a:gd name="connsiteX3" fmla="*/ 5655733 w 6404119"/>
              <a:gd name="connsiteY3" fmla="*/ 1718580 h 1783019"/>
              <a:gd name="connsiteX4" fmla="*/ 6192286 w 6404119"/>
              <a:gd name="connsiteY4" fmla="*/ 1782993 h 1783019"/>
              <a:gd name="connsiteX5" fmla="*/ 6404119 w 6404119"/>
              <a:gd name="connsiteY5" fmla="*/ 1726550 h 1783019"/>
              <a:gd name="connsiteX0" fmla="*/ 0 w 6404119"/>
              <a:gd name="connsiteY0" fmla="*/ 1425069 h 1783264"/>
              <a:gd name="connsiteX1" fmla="*/ 1230489 w 6404119"/>
              <a:gd name="connsiteY1" fmla="*/ 2669 h 1783264"/>
              <a:gd name="connsiteX2" fmla="*/ 2585155 w 6404119"/>
              <a:gd name="connsiteY2" fmla="*/ 1086402 h 1783264"/>
              <a:gd name="connsiteX3" fmla="*/ 5655733 w 6404119"/>
              <a:gd name="connsiteY3" fmla="*/ 1718580 h 1783264"/>
              <a:gd name="connsiteX4" fmla="*/ 5801104 w 6404119"/>
              <a:gd name="connsiteY4" fmla="*/ 1746768 h 1783264"/>
              <a:gd name="connsiteX5" fmla="*/ 6192286 w 6404119"/>
              <a:gd name="connsiteY5" fmla="*/ 1782993 h 1783264"/>
              <a:gd name="connsiteX6" fmla="*/ 6404119 w 6404119"/>
              <a:gd name="connsiteY6" fmla="*/ 1726550 h 1783264"/>
              <a:gd name="connsiteX0" fmla="*/ 0 w 6404119"/>
              <a:gd name="connsiteY0" fmla="*/ 1425069 h 1784877"/>
              <a:gd name="connsiteX1" fmla="*/ 1230489 w 6404119"/>
              <a:gd name="connsiteY1" fmla="*/ 2669 h 1784877"/>
              <a:gd name="connsiteX2" fmla="*/ 2585155 w 6404119"/>
              <a:gd name="connsiteY2" fmla="*/ 1086402 h 1784877"/>
              <a:gd name="connsiteX3" fmla="*/ 5655733 w 6404119"/>
              <a:gd name="connsiteY3" fmla="*/ 1718580 h 1784877"/>
              <a:gd name="connsiteX4" fmla="*/ 5801104 w 6404119"/>
              <a:gd name="connsiteY4" fmla="*/ 1746768 h 1784877"/>
              <a:gd name="connsiteX5" fmla="*/ 5913300 w 6404119"/>
              <a:gd name="connsiteY5" fmla="*/ 1769206 h 1784877"/>
              <a:gd name="connsiteX6" fmla="*/ 6192286 w 6404119"/>
              <a:gd name="connsiteY6" fmla="*/ 1782993 h 1784877"/>
              <a:gd name="connsiteX7" fmla="*/ 6404119 w 6404119"/>
              <a:gd name="connsiteY7" fmla="*/ 1726550 h 1784877"/>
              <a:gd name="connsiteX0" fmla="*/ 0 w 6404119"/>
              <a:gd name="connsiteY0" fmla="*/ 1425069 h 1784474"/>
              <a:gd name="connsiteX1" fmla="*/ 1230489 w 6404119"/>
              <a:gd name="connsiteY1" fmla="*/ 2669 h 1784474"/>
              <a:gd name="connsiteX2" fmla="*/ 2585155 w 6404119"/>
              <a:gd name="connsiteY2" fmla="*/ 1086402 h 1784474"/>
              <a:gd name="connsiteX3" fmla="*/ 5655733 w 6404119"/>
              <a:gd name="connsiteY3" fmla="*/ 1718580 h 1784474"/>
              <a:gd name="connsiteX4" fmla="*/ 5801104 w 6404119"/>
              <a:gd name="connsiteY4" fmla="*/ 1746768 h 1784474"/>
              <a:gd name="connsiteX5" fmla="*/ 5935739 w 6404119"/>
              <a:gd name="connsiteY5" fmla="*/ 1763596 h 1784474"/>
              <a:gd name="connsiteX6" fmla="*/ 6192286 w 6404119"/>
              <a:gd name="connsiteY6" fmla="*/ 1782993 h 1784474"/>
              <a:gd name="connsiteX7" fmla="*/ 6404119 w 6404119"/>
              <a:gd name="connsiteY7" fmla="*/ 1726550 h 1784474"/>
              <a:gd name="connsiteX0" fmla="*/ 0 w 6404119"/>
              <a:gd name="connsiteY0" fmla="*/ 1425069 h 1773669"/>
              <a:gd name="connsiteX1" fmla="*/ 1230489 w 6404119"/>
              <a:gd name="connsiteY1" fmla="*/ 2669 h 1773669"/>
              <a:gd name="connsiteX2" fmla="*/ 2585155 w 6404119"/>
              <a:gd name="connsiteY2" fmla="*/ 1086402 h 1773669"/>
              <a:gd name="connsiteX3" fmla="*/ 5655733 w 6404119"/>
              <a:gd name="connsiteY3" fmla="*/ 1718580 h 1773669"/>
              <a:gd name="connsiteX4" fmla="*/ 5801104 w 6404119"/>
              <a:gd name="connsiteY4" fmla="*/ 1746768 h 1773669"/>
              <a:gd name="connsiteX5" fmla="*/ 5935739 w 6404119"/>
              <a:gd name="connsiteY5" fmla="*/ 1763596 h 1773669"/>
              <a:gd name="connsiteX6" fmla="*/ 6197895 w 6404119"/>
              <a:gd name="connsiteY6" fmla="*/ 1766164 h 1773669"/>
              <a:gd name="connsiteX7" fmla="*/ 6404119 w 6404119"/>
              <a:gd name="connsiteY7" fmla="*/ 1726550 h 1773669"/>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01104 w 6404119"/>
              <a:gd name="connsiteY4" fmla="*/ 174676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35739 w 6404119"/>
              <a:gd name="connsiteY5" fmla="*/ 1763596 h 1779647"/>
              <a:gd name="connsiteX6" fmla="*/ 6197895 w 6404119"/>
              <a:gd name="connsiteY6" fmla="*/ 1766164 h 1779647"/>
              <a:gd name="connsiteX7" fmla="*/ 6404119 w 6404119"/>
              <a:gd name="connsiteY7" fmla="*/ 1777038 h 1779647"/>
              <a:gd name="connsiteX0" fmla="*/ 0 w 6404119"/>
              <a:gd name="connsiteY0" fmla="*/ 1425069 h 1779647"/>
              <a:gd name="connsiteX1" fmla="*/ 1230489 w 6404119"/>
              <a:gd name="connsiteY1" fmla="*/ 2669 h 1779647"/>
              <a:gd name="connsiteX2" fmla="*/ 2585155 w 6404119"/>
              <a:gd name="connsiteY2" fmla="*/ 1086402 h 1779647"/>
              <a:gd name="connsiteX3" fmla="*/ 5655733 w 6404119"/>
              <a:gd name="connsiteY3" fmla="*/ 1718580 h 1779647"/>
              <a:gd name="connsiteX4" fmla="*/ 5845982 w 6404119"/>
              <a:gd name="connsiteY4" fmla="*/ 1735548 h 1779647"/>
              <a:gd name="connsiteX5" fmla="*/ 5975008 w 6404119"/>
              <a:gd name="connsiteY5" fmla="*/ 1752376 h 1779647"/>
              <a:gd name="connsiteX6" fmla="*/ 6197895 w 6404119"/>
              <a:gd name="connsiteY6" fmla="*/ 1766164 h 1779647"/>
              <a:gd name="connsiteX7" fmla="*/ 6404119 w 6404119"/>
              <a:gd name="connsiteY7" fmla="*/ 1777038 h 1779647"/>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5975008 w 6404119"/>
              <a:gd name="connsiteY5" fmla="*/ 1752376 h 1778281"/>
              <a:gd name="connsiteX6" fmla="*/ 6214724 w 6404119"/>
              <a:gd name="connsiteY6" fmla="*/ 1738115 h 1778281"/>
              <a:gd name="connsiteX7" fmla="*/ 6404119 w 6404119"/>
              <a:gd name="connsiteY7" fmla="*/ 1777038 h 1778281"/>
              <a:gd name="connsiteX0" fmla="*/ 0 w 6404119"/>
              <a:gd name="connsiteY0" fmla="*/ 1425069 h 1778281"/>
              <a:gd name="connsiteX1" fmla="*/ 1230489 w 6404119"/>
              <a:gd name="connsiteY1" fmla="*/ 2669 h 1778281"/>
              <a:gd name="connsiteX2" fmla="*/ 2585155 w 6404119"/>
              <a:gd name="connsiteY2" fmla="*/ 1086402 h 1778281"/>
              <a:gd name="connsiteX3" fmla="*/ 5655733 w 6404119"/>
              <a:gd name="connsiteY3" fmla="*/ 1718580 h 1778281"/>
              <a:gd name="connsiteX4" fmla="*/ 5845982 w 6404119"/>
              <a:gd name="connsiteY4" fmla="*/ 1735548 h 1778281"/>
              <a:gd name="connsiteX5" fmla="*/ 6014277 w 6404119"/>
              <a:gd name="connsiteY5" fmla="*/ 1741157 h 1778281"/>
              <a:gd name="connsiteX6" fmla="*/ 6214724 w 6404119"/>
              <a:gd name="connsiteY6" fmla="*/ 1738115 h 1778281"/>
              <a:gd name="connsiteX7" fmla="*/ 6404119 w 6404119"/>
              <a:gd name="connsiteY7" fmla="*/ 1777038 h 1778281"/>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 name="connsiteX0" fmla="*/ 0 w 6420949"/>
              <a:gd name="connsiteY0" fmla="*/ 1425069 h 1756738"/>
              <a:gd name="connsiteX1" fmla="*/ 1230489 w 6420949"/>
              <a:gd name="connsiteY1" fmla="*/ 2669 h 1756738"/>
              <a:gd name="connsiteX2" fmla="*/ 2585155 w 6420949"/>
              <a:gd name="connsiteY2" fmla="*/ 1086402 h 1756738"/>
              <a:gd name="connsiteX3" fmla="*/ 5655733 w 6420949"/>
              <a:gd name="connsiteY3" fmla="*/ 1718580 h 1756738"/>
              <a:gd name="connsiteX4" fmla="*/ 5845982 w 6420949"/>
              <a:gd name="connsiteY4" fmla="*/ 1735548 h 1756738"/>
              <a:gd name="connsiteX5" fmla="*/ 6014277 w 6420949"/>
              <a:gd name="connsiteY5" fmla="*/ 1741157 h 1756738"/>
              <a:gd name="connsiteX6" fmla="*/ 6214724 w 6420949"/>
              <a:gd name="connsiteY6" fmla="*/ 1738115 h 1756738"/>
              <a:gd name="connsiteX7" fmla="*/ 6420949 w 6420949"/>
              <a:gd name="connsiteY7" fmla="*/ 1754598 h 17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0949" h="1756738">
                <a:moveTo>
                  <a:pt x="0" y="1425069"/>
                </a:moveTo>
                <a:cubicBezTo>
                  <a:pt x="399815" y="742091"/>
                  <a:pt x="799630" y="59113"/>
                  <a:pt x="1230489" y="2669"/>
                </a:cubicBezTo>
                <a:cubicBezTo>
                  <a:pt x="1661348" y="-53775"/>
                  <a:pt x="1847614" y="800417"/>
                  <a:pt x="2585155" y="1086402"/>
                </a:cubicBezTo>
                <a:cubicBezTo>
                  <a:pt x="3322696" y="1372387"/>
                  <a:pt x="5112262" y="1610389"/>
                  <a:pt x="5655733" y="1718580"/>
                </a:cubicBezTo>
                <a:lnTo>
                  <a:pt x="5845982" y="1735548"/>
                </a:lnTo>
                <a:cubicBezTo>
                  <a:pt x="5888910" y="1743986"/>
                  <a:pt x="5949080" y="1735120"/>
                  <a:pt x="6014277" y="1741157"/>
                </a:cubicBezTo>
                <a:cubicBezTo>
                  <a:pt x="6079474" y="1747194"/>
                  <a:pt x="6089993" y="1736787"/>
                  <a:pt x="6214724" y="1738115"/>
                </a:cubicBezTo>
                <a:cubicBezTo>
                  <a:pt x="6339455" y="1739443"/>
                  <a:pt x="6385644" y="1764005"/>
                  <a:pt x="6420949" y="1754598"/>
                </a:cubicBezTo>
              </a:path>
            </a:pathLst>
          </a:custGeom>
          <a:noFill/>
          <a:ln w="38100">
            <a:solidFill>
              <a:srgbClr val="9A3B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endParaRPr lang="es" sz="2400" dirty="0">
              <a:solidFill>
                <a:prstClr val="white"/>
              </a:solidFill>
              <a:latin typeface="Tw Cen MT" pitchFamily="34" charset="0"/>
            </a:endParaRPr>
          </a:p>
        </p:txBody>
      </p:sp>
      <p:sp>
        <p:nvSpPr>
          <p:cNvPr id="7196" name="Line 11"/>
          <p:cNvSpPr>
            <a:spLocks noChangeShapeType="1"/>
          </p:cNvSpPr>
          <p:nvPr/>
        </p:nvSpPr>
        <p:spPr bwMode="auto">
          <a:xfrm flipV="1">
            <a:off x="4748416" y="5901360"/>
            <a:ext cx="4027679" cy="34800"/>
          </a:xfrm>
          <a:prstGeom prst="line">
            <a:avLst/>
          </a:prstGeom>
          <a:noFill/>
          <a:ln w="76200">
            <a:solidFill>
              <a:srgbClr val="4971F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197" name="Text Box 17"/>
          <p:cNvSpPr txBox="1">
            <a:spLocks noChangeArrowheads="1"/>
          </p:cNvSpPr>
          <p:nvPr/>
        </p:nvSpPr>
        <p:spPr bwMode="auto">
          <a:xfrm>
            <a:off x="2938666" y="5718705"/>
            <a:ext cx="1173783" cy="400110"/>
          </a:xfrm>
          <a:prstGeom prst="rect">
            <a:avLst/>
          </a:prstGeom>
          <a:noFill/>
          <a:ln>
            <a:noFill/>
          </a:ln>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2000" b="1" i="0" u="none" baseline="0">
                <a:solidFill>
                  <a:srgbClr val="4971F2"/>
                </a:solidFill>
                <a:latin typeface="Calibri" panose="020F0502020204030204" pitchFamily="34" charset="0"/>
              </a:rPr>
              <a:t>ELISA IgG</a:t>
            </a:r>
            <a:endParaRPr lang="es" altLang="en-US" sz="2000" b="1" dirty="0" smtClean="0">
              <a:solidFill>
                <a:srgbClr val="4971F2"/>
              </a:solidFill>
              <a:latin typeface="Calibri" panose="020F0502020204030204" pitchFamily="34" charset="0"/>
            </a:endParaRPr>
          </a:p>
        </p:txBody>
      </p:sp>
      <p:sp>
        <p:nvSpPr>
          <p:cNvPr id="7198" name="Text Box 41"/>
          <p:cNvSpPr txBox="1">
            <a:spLocks noChangeArrowheads="1"/>
          </p:cNvSpPr>
          <p:nvPr/>
        </p:nvSpPr>
        <p:spPr bwMode="auto">
          <a:xfrm>
            <a:off x="3871018" y="6114074"/>
            <a:ext cx="45965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eaLnBrk="1" fontAlgn="base" hangingPunct="1">
              <a:spcBef>
                <a:spcPct val="0"/>
              </a:spcBef>
              <a:spcAft>
                <a:spcPct val="0"/>
              </a:spcAft>
              <a:buFontTx/>
              <a:buNone/>
            </a:pPr>
            <a:r>
              <a:rPr lang="es" sz="1800" b="1" i="0" u="none" baseline="0">
                <a:solidFill>
                  <a:srgbClr val="4971F2"/>
                </a:solidFill>
                <a:latin typeface="Calibri" panose="020F0502020204030204" pitchFamily="34" charset="0"/>
                <a:cs typeface="Arial" charset="0"/>
              </a:rPr>
              <a:t>IgG: 3-5 años o más (¿persistencia prolongada?)</a:t>
            </a:r>
          </a:p>
        </p:txBody>
      </p:sp>
      <p:sp>
        <p:nvSpPr>
          <p:cNvPr id="7199" name="TextBox 4"/>
          <p:cNvSpPr txBox="1">
            <a:spLocks noChangeArrowheads="1"/>
          </p:cNvSpPr>
          <p:nvPr/>
        </p:nvSpPr>
        <p:spPr bwMode="auto">
          <a:xfrm>
            <a:off x="3657491" y="3999439"/>
            <a:ext cx="40962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eaLnBrk="1" fontAlgn="base" hangingPunct="1">
              <a:spcBef>
                <a:spcPct val="0"/>
              </a:spcBef>
              <a:spcAft>
                <a:spcPct val="0"/>
              </a:spcAft>
              <a:buFontTx/>
              <a:buNone/>
            </a:pPr>
            <a:r>
              <a:rPr lang="es" sz="1600" b="1" i="0" u="none" baseline="0" dirty="0">
                <a:solidFill>
                  <a:srgbClr val="4971F2"/>
                </a:solidFill>
                <a:latin typeface="Calibri" panose="020F0502020204030204" pitchFamily="34" charset="0"/>
              </a:rPr>
              <a:t>días posteriores a la aparición de los síntomas</a:t>
            </a:r>
          </a:p>
        </p:txBody>
      </p:sp>
      <p:sp>
        <p:nvSpPr>
          <p:cNvPr id="7200" name="Line 24"/>
          <p:cNvSpPr>
            <a:spLocks noChangeShapeType="1"/>
          </p:cNvSpPr>
          <p:nvPr/>
        </p:nvSpPr>
        <p:spPr bwMode="auto">
          <a:xfrm>
            <a:off x="856528"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201" name="Line 24"/>
          <p:cNvSpPr>
            <a:spLocks noChangeShapeType="1"/>
          </p:cNvSpPr>
          <p:nvPr/>
        </p:nvSpPr>
        <p:spPr bwMode="auto">
          <a:xfrm>
            <a:off x="6065424"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202" name="Line 24"/>
          <p:cNvSpPr>
            <a:spLocks noChangeShapeType="1"/>
          </p:cNvSpPr>
          <p:nvPr/>
        </p:nvSpPr>
        <p:spPr bwMode="auto">
          <a:xfrm>
            <a:off x="6321320" y="374860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grpSp>
        <p:nvGrpSpPr>
          <p:cNvPr id="7204" name="Group 7"/>
          <p:cNvGrpSpPr>
            <a:grpSpLocks/>
          </p:cNvGrpSpPr>
          <p:nvPr/>
        </p:nvGrpSpPr>
        <p:grpSpPr bwMode="auto">
          <a:xfrm>
            <a:off x="304800" y="4924947"/>
            <a:ext cx="4737793" cy="400053"/>
            <a:chOff x="872446" y="3716337"/>
            <a:chExt cx="4737435" cy="400808"/>
          </a:xfrm>
        </p:grpSpPr>
        <p:sp>
          <p:nvSpPr>
            <p:cNvPr id="7206" name="Text Box 16"/>
            <p:cNvSpPr txBox="1">
              <a:spLocks noChangeArrowheads="1"/>
            </p:cNvSpPr>
            <p:nvPr/>
          </p:nvSpPr>
          <p:spPr bwMode="auto">
            <a:xfrm>
              <a:off x="872446" y="3717035"/>
              <a:ext cx="1150988"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2000" b="1" i="0" u="none" baseline="0">
                  <a:solidFill>
                    <a:srgbClr val="9A3B26"/>
                  </a:solidFill>
                  <a:latin typeface="Calibri" panose="020F0502020204030204" pitchFamily="34" charset="0"/>
                </a:rPr>
                <a:t>RCP-TI</a:t>
              </a:r>
            </a:p>
          </p:txBody>
        </p:sp>
        <p:grpSp>
          <p:nvGrpSpPr>
            <p:cNvPr id="7207" name="Group 5"/>
            <p:cNvGrpSpPr>
              <a:grpSpLocks/>
            </p:cNvGrpSpPr>
            <p:nvPr/>
          </p:nvGrpSpPr>
          <p:grpSpPr bwMode="auto">
            <a:xfrm>
              <a:off x="971600" y="3716337"/>
              <a:ext cx="4638281" cy="4777"/>
              <a:chOff x="971600" y="3716337"/>
              <a:chExt cx="4638281" cy="4777"/>
            </a:xfrm>
          </p:grpSpPr>
          <p:sp>
            <p:nvSpPr>
              <p:cNvPr id="7208" name="Line 9"/>
              <p:cNvSpPr>
                <a:spLocks noChangeShapeType="1"/>
              </p:cNvSpPr>
              <p:nvPr/>
            </p:nvSpPr>
            <p:spPr bwMode="auto">
              <a:xfrm flipV="1">
                <a:off x="1400599" y="3716337"/>
                <a:ext cx="1866311" cy="0"/>
              </a:xfrm>
              <a:prstGeom prst="line">
                <a:avLst/>
              </a:prstGeom>
              <a:noFill/>
              <a:ln w="76200">
                <a:solidFill>
                  <a:srgbClr val="9A3B2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209" name="Line 19"/>
              <p:cNvSpPr>
                <a:spLocks noChangeShapeType="1"/>
              </p:cNvSpPr>
              <p:nvPr/>
            </p:nvSpPr>
            <p:spPr bwMode="auto">
              <a:xfrm flipV="1">
                <a:off x="3266909" y="3721114"/>
                <a:ext cx="2342972" cy="0"/>
              </a:xfrm>
              <a:prstGeom prst="line">
                <a:avLst/>
              </a:prstGeom>
              <a:noFill/>
              <a:ln w="76200">
                <a:solidFill>
                  <a:srgbClr val="9A3B2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210" name="Line 19"/>
              <p:cNvSpPr>
                <a:spLocks noChangeShapeType="1"/>
              </p:cNvSpPr>
              <p:nvPr/>
            </p:nvSpPr>
            <p:spPr bwMode="auto">
              <a:xfrm flipV="1">
                <a:off x="971600" y="3716337"/>
                <a:ext cx="859295" cy="4777"/>
              </a:xfrm>
              <a:prstGeom prst="line">
                <a:avLst/>
              </a:prstGeom>
              <a:noFill/>
              <a:ln w="76200">
                <a:solidFill>
                  <a:srgbClr val="9A3B2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s" sz="2400" smtClean="0">
                  <a:solidFill>
                    <a:prstClr val="black"/>
                  </a:solidFill>
                  <a:latin typeface="Times New Roman" pitchFamily="18" charset="0"/>
                </a:endParaRPr>
              </a:p>
            </p:txBody>
          </p:sp>
        </p:grpSp>
      </p:grpSp>
      <p:sp>
        <p:nvSpPr>
          <p:cNvPr id="12" name="Rectangle 11"/>
          <p:cNvSpPr/>
          <p:nvPr/>
        </p:nvSpPr>
        <p:spPr>
          <a:xfrm>
            <a:off x="344383" y="1094056"/>
            <a:ext cx="5976937" cy="830997"/>
          </a:xfrm>
          <a:prstGeom prst="rect">
            <a:avLst/>
          </a:prstGeom>
          <a:noFill/>
          <a:ln w="57150">
            <a:noFill/>
          </a:ln>
        </p:spPr>
        <p:txBody>
          <a:bodyPr wrap="square">
            <a:spAutoFit/>
          </a:bodyPr>
          <a:lstStyle/>
          <a:p>
            <a:pPr algn="l" rtl="0" fontAlgn="base">
              <a:spcBef>
                <a:spcPct val="0"/>
              </a:spcBef>
              <a:spcAft>
                <a:spcPct val="0"/>
              </a:spcAft>
              <a:defRPr/>
            </a:pPr>
            <a:r>
              <a:rPr lang="es" sz="2400" b="1" i="0" u="none" baseline="0">
                <a:solidFill>
                  <a:srgbClr val="9A3B26"/>
                </a:solidFill>
                <a:latin typeface="Calibri" panose="020F0502020204030204" pitchFamily="34" charset="0"/>
              </a:rPr>
              <a:t>Información decisiva: Fecha de la aparición de fiebre/síntomas</a:t>
            </a:r>
          </a:p>
        </p:txBody>
      </p:sp>
      <p:sp>
        <p:nvSpPr>
          <p:cNvPr id="49" name="Line 24"/>
          <p:cNvSpPr>
            <a:spLocks noChangeShapeType="1"/>
          </p:cNvSpPr>
          <p:nvPr/>
        </p:nvSpPr>
        <p:spPr bwMode="auto">
          <a:xfrm>
            <a:off x="1119248"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0" name="Line 24"/>
          <p:cNvSpPr>
            <a:spLocks noChangeShapeType="1"/>
          </p:cNvSpPr>
          <p:nvPr/>
        </p:nvSpPr>
        <p:spPr bwMode="auto">
          <a:xfrm>
            <a:off x="592672"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1" name="Line 24"/>
          <p:cNvSpPr>
            <a:spLocks noChangeShapeType="1"/>
          </p:cNvSpPr>
          <p:nvPr/>
        </p:nvSpPr>
        <p:spPr bwMode="auto">
          <a:xfrm>
            <a:off x="327967" y="3746847"/>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3" name="Line 27"/>
          <p:cNvSpPr>
            <a:spLocks noChangeShapeType="1"/>
          </p:cNvSpPr>
          <p:nvPr/>
        </p:nvSpPr>
        <p:spPr bwMode="auto">
          <a:xfrm>
            <a:off x="2679335" y="374718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4" name="Line 27"/>
          <p:cNvSpPr>
            <a:spLocks noChangeShapeType="1"/>
          </p:cNvSpPr>
          <p:nvPr/>
        </p:nvSpPr>
        <p:spPr bwMode="auto">
          <a:xfrm>
            <a:off x="34598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5" name="Line 27"/>
          <p:cNvSpPr>
            <a:spLocks noChangeShapeType="1"/>
          </p:cNvSpPr>
          <p:nvPr/>
        </p:nvSpPr>
        <p:spPr bwMode="auto">
          <a:xfrm>
            <a:off x="2422266" y="3746235"/>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6" name="Line 27"/>
          <p:cNvSpPr>
            <a:spLocks noChangeShapeType="1"/>
          </p:cNvSpPr>
          <p:nvPr/>
        </p:nvSpPr>
        <p:spPr bwMode="auto">
          <a:xfrm>
            <a:off x="216444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7" name="Line 31"/>
          <p:cNvSpPr>
            <a:spLocks noChangeShapeType="1"/>
          </p:cNvSpPr>
          <p:nvPr/>
        </p:nvSpPr>
        <p:spPr bwMode="auto">
          <a:xfrm>
            <a:off x="4748416" y="3757182"/>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58" name="Line 31"/>
          <p:cNvSpPr>
            <a:spLocks noChangeShapeType="1"/>
          </p:cNvSpPr>
          <p:nvPr/>
        </p:nvSpPr>
        <p:spPr bwMode="auto">
          <a:xfrm>
            <a:off x="4492520" y="3750358"/>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66" name="Text Box 8"/>
          <p:cNvSpPr txBox="1">
            <a:spLocks noChangeArrowheads="1"/>
          </p:cNvSpPr>
          <p:nvPr/>
        </p:nvSpPr>
        <p:spPr bwMode="auto">
          <a:xfrm>
            <a:off x="252140" y="4386838"/>
            <a:ext cx="763735" cy="40011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12700">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Font typeface="Arial" charset="0"/>
              <a:buChar char="•"/>
              <a:defRPr sz="2400">
                <a:solidFill>
                  <a:srgbClr val="7F7F7F"/>
                </a:solidFill>
                <a:latin typeface="Century Gothic" pitchFamily="34" charset="0"/>
              </a:defRPr>
            </a:lvl1pPr>
            <a:lvl2pPr marL="742950" indent="-285750" defTabSz="76200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defTabSz="762000" eaLnBrk="0" hangingPunct="0">
              <a:spcBef>
                <a:spcPct val="20000"/>
              </a:spcBef>
              <a:buFont typeface="Arial" charset="0"/>
              <a:buChar char="•"/>
              <a:defRPr sz="1600">
                <a:solidFill>
                  <a:srgbClr val="7F7F7F"/>
                </a:solidFill>
                <a:latin typeface="Century Gothic" pitchFamily="34" charset="0"/>
              </a:defRPr>
            </a:lvl3pPr>
            <a:lvl4pPr marL="1600200" indent="-228600" defTabSz="7620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defTabSz="762000" eaLnBrk="0" hangingPunct="0">
              <a:spcBef>
                <a:spcPct val="20000"/>
              </a:spcBef>
              <a:buFont typeface="Arial" charset="0"/>
              <a:buChar char="•"/>
              <a:defRPr sz="1600">
                <a:solidFill>
                  <a:srgbClr val="7F7F7F"/>
                </a:solidFill>
                <a:latin typeface="Century Gothic" pitchFamily="34" charset="0"/>
              </a:defRPr>
            </a:lvl5pPr>
            <a:lvl6pPr marL="25146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defTabSz="7620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algn="l" rtl="0" fontAlgn="base">
              <a:spcBef>
                <a:spcPct val="0"/>
              </a:spcBef>
              <a:spcAft>
                <a:spcPct val="0"/>
              </a:spcAft>
              <a:buFontTx/>
              <a:buNone/>
            </a:pPr>
            <a:r>
              <a:rPr lang="es" sz="2000" b="1" i="0" u="none" baseline="0">
                <a:latin typeface="Calibri" panose="020F0502020204030204" pitchFamily="34" charset="0"/>
              </a:rPr>
              <a:t>Fiebre</a:t>
            </a:r>
          </a:p>
        </p:txBody>
      </p:sp>
      <p:sp>
        <p:nvSpPr>
          <p:cNvPr id="67" name="Line 19"/>
          <p:cNvSpPr>
            <a:spLocks noChangeShapeType="1"/>
          </p:cNvSpPr>
          <p:nvPr/>
        </p:nvSpPr>
        <p:spPr bwMode="auto">
          <a:xfrm>
            <a:off x="2556941" y="5408368"/>
            <a:ext cx="885967" cy="0"/>
          </a:xfrm>
          <a:prstGeom prst="line">
            <a:avLst/>
          </a:prstGeom>
          <a:noFill/>
          <a:ln w="76200">
            <a:solidFill>
              <a:srgbClr val="007D57"/>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68" name="Line 19"/>
          <p:cNvSpPr>
            <a:spLocks noChangeShapeType="1"/>
          </p:cNvSpPr>
          <p:nvPr/>
        </p:nvSpPr>
        <p:spPr bwMode="auto">
          <a:xfrm>
            <a:off x="4126305" y="5918760"/>
            <a:ext cx="885967" cy="0"/>
          </a:xfrm>
          <a:prstGeom prst="line">
            <a:avLst/>
          </a:prstGeom>
          <a:noFill/>
          <a:ln w="76200">
            <a:solidFill>
              <a:srgbClr val="007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s" sz="2400" smtClean="0">
              <a:solidFill>
                <a:prstClr val="black"/>
              </a:solidFill>
              <a:latin typeface="Times New Roman" pitchFamily="18" charset="0"/>
            </a:endParaRPr>
          </a:p>
        </p:txBody>
      </p:sp>
      <p:grpSp>
        <p:nvGrpSpPr>
          <p:cNvPr id="71" name="Group 5"/>
          <p:cNvGrpSpPr>
            <a:grpSpLocks/>
          </p:cNvGrpSpPr>
          <p:nvPr/>
        </p:nvGrpSpPr>
        <p:grpSpPr bwMode="auto">
          <a:xfrm>
            <a:off x="355607" y="4428812"/>
            <a:ext cx="4917743" cy="1790"/>
            <a:chOff x="1400599" y="3716150"/>
            <a:chExt cx="3233997" cy="187"/>
          </a:xfrm>
        </p:grpSpPr>
        <p:sp>
          <p:nvSpPr>
            <p:cNvPr id="72" name="Line 9"/>
            <p:cNvSpPr>
              <a:spLocks noChangeShapeType="1"/>
            </p:cNvSpPr>
            <p:nvPr/>
          </p:nvSpPr>
          <p:spPr bwMode="auto">
            <a:xfrm flipV="1">
              <a:off x="1400599" y="3716337"/>
              <a:ext cx="2209350" cy="0"/>
            </a:xfrm>
            <a:prstGeom prst="line">
              <a:avLst/>
            </a:prstGeom>
            <a:noFill/>
            <a:ln w="76200">
              <a:solidFill>
                <a:srgbClr val="7F7F7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fontAlgn="base">
                <a:spcBef>
                  <a:spcPct val="0"/>
                </a:spcBef>
                <a:spcAft>
                  <a:spcPct val="0"/>
                </a:spcAft>
              </a:pPr>
              <a:endParaRPr lang="es" sz="2400" smtClean="0">
                <a:solidFill>
                  <a:prstClr val="black"/>
                </a:solidFill>
                <a:latin typeface="Times New Roman" pitchFamily="18" charset="0"/>
              </a:endParaRPr>
            </a:p>
          </p:txBody>
        </p:sp>
        <p:sp>
          <p:nvSpPr>
            <p:cNvPr id="73" name="Line 19"/>
            <p:cNvSpPr>
              <a:spLocks noChangeShapeType="1"/>
            </p:cNvSpPr>
            <p:nvPr/>
          </p:nvSpPr>
          <p:spPr bwMode="auto">
            <a:xfrm>
              <a:off x="3266909" y="3716150"/>
              <a:ext cx="1367687" cy="187"/>
            </a:xfrm>
            <a:prstGeom prst="line">
              <a:avLst/>
            </a:prstGeom>
            <a:noFill/>
            <a:ln w="76200">
              <a:solidFill>
                <a:srgbClr val="7F7F7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fontAlgn="base">
                <a:spcBef>
                  <a:spcPct val="0"/>
                </a:spcBef>
                <a:spcAft>
                  <a:spcPct val="0"/>
                </a:spcAft>
              </a:pPr>
              <a:endParaRPr lang="es" sz="2400" smtClean="0">
                <a:solidFill>
                  <a:prstClr val="black"/>
                </a:solidFill>
                <a:latin typeface="Times New Roman" pitchFamily="18" charset="0"/>
              </a:endParaRPr>
            </a:p>
          </p:txBody>
        </p:sp>
      </p:grpSp>
      <p:sp>
        <p:nvSpPr>
          <p:cNvPr id="7" name="Title 6"/>
          <p:cNvSpPr>
            <a:spLocks noGrp="1"/>
          </p:cNvSpPr>
          <p:nvPr>
            <p:ph type="title"/>
          </p:nvPr>
        </p:nvSpPr>
        <p:spPr>
          <a:xfrm>
            <a:off x="457200" y="225631"/>
            <a:ext cx="8229600" cy="1048068"/>
          </a:xfrm>
        </p:spPr>
        <p:txBody>
          <a:bodyPr/>
          <a:lstStyle/>
          <a:p>
            <a:pPr rtl="0"/>
            <a:r>
              <a:rPr lang="es" sz="2800" b="1" i="0" u="none" baseline="0">
                <a:solidFill>
                  <a:srgbClr val="0039A6"/>
                </a:solidFill>
                <a:effectLst/>
                <a:latin typeface="Calibri" panose="020F0502020204030204" pitchFamily="34" charset="0"/>
              </a:rPr>
              <a:t>EVE: Resultados de las pruebas </a:t>
            </a:r>
            <a:r>
              <a:rPr lang="es" sz="2800">
                <a:solidFill>
                  <a:srgbClr val="0039A6"/>
                </a:solidFill>
                <a:effectLst/>
                <a:latin typeface="Calibri" panose="020F0502020204030204" pitchFamily="34" charset="0"/>
              </a:rPr>
              <a:t/>
            </a:r>
            <a:br>
              <a:rPr lang="es" sz="2800">
                <a:solidFill>
                  <a:srgbClr val="0039A6"/>
                </a:solidFill>
                <a:effectLst/>
                <a:latin typeface="Calibri" panose="020F0502020204030204" pitchFamily="34" charset="0"/>
              </a:rPr>
            </a:br>
            <a:r>
              <a:rPr lang="es" sz="2800" b="1" i="0" u="none" baseline="0">
                <a:solidFill>
                  <a:srgbClr val="0039A6"/>
                </a:solidFill>
                <a:effectLst/>
                <a:latin typeface="Calibri" panose="020F0502020204030204" pitchFamily="34" charset="0"/>
              </a:rPr>
              <a:t> de diagnóstico esperados con el paso del tiempo</a:t>
            </a:r>
            <a:endParaRPr lang="es" sz="2800" dirty="0">
              <a:solidFill>
                <a:srgbClr val="0039A6"/>
              </a:solidFill>
              <a:effectLst/>
              <a:latin typeface="Calibri" panose="020F0502020204030204" pitchFamily="34" charset="0"/>
            </a:endParaRPr>
          </a:p>
        </p:txBody>
      </p:sp>
      <p:sp>
        <p:nvSpPr>
          <p:cNvPr id="65"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22</a:t>
            </a:fld>
            <a:endParaRPr lang="es" altLang="en-US" sz="1200" i="1" dirty="0">
              <a:solidFill>
                <a:schemeClr val="accent4"/>
              </a:solidFill>
              <a:latin typeface="+mn-lt"/>
            </a:endParaRPr>
          </a:p>
        </p:txBody>
      </p:sp>
    </p:spTree>
    <p:extLst>
      <p:ext uri="{BB962C8B-B14F-4D97-AF65-F5344CB8AC3E}">
        <p14:creationId xmlns:p14="http://schemas.microsoft.com/office/powerpoint/2010/main" val="67814293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dirty="0">
                <a:solidFill>
                  <a:srgbClr val="0039A6"/>
                </a:solidFill>
                <a:effectLst/>
                <a:latin typeface="Calibri" panose="020F0502020204030204" pitchFamily="34" charset="0"/>
              </a:rPr>
              <a:t>Diagnóstico del virus del Ébola</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p:txBody>
          <a:bodyPr/>
          <a:lstStyle/>
          <a:p>
            <a:pPr algn="l" rtl="0">
              <a:spcAft>
                <a:spcPts val="600"/>
              </a:spcAft>
              <a:buFont typeface="Wingdings" panose="05000000000000000000" pitchFamily="2" charset="2"/>
              <a:buChar char="§"/>
            </a:pPr>
            <a:r>
              <a:rPr lang="es" sz="2200" b="0" i="0" u="none" baseline="0" dirty="0">
                <a:solidFill>
                  <a:srgbClr val="000000"/>
                </a:solidFill>
                <a:latin typeface="Calibri" panose="020F0502020204030204" pitchFamily="34" charset="0"/>
              </a:rPr>
              <a:t>RCP en tiempo real (RCP-TR) </a:t>
            </a:r>
          </a:p>
          <a:p>
            <a:pPr lvl="1" algn="l" rtl="0">
              <a:buFont typeface="Arial" panose="020B0604020202020204" pitchFamily="34" charset="0"/>
              <a:buChar char="•"/>
            </a:pPr>
            <a:r>
              <a:rPr lang="es" sz="1800" b="0" i="0" u="none" baseline="0" dirty="0">
                <a:solidFill>
                  <a:srgbClr val="000000"/>
                </a:solidFill>
                <a:latin typeface="Calibri" panose="020F0502020204030204" pitchFamily="34" charset="0"/>
              </a:rPr>
              <a:t>Utilizado para diagnosticar infección aguda </a:t>
            </a:r>
          </a:p>
          <a:p>
            <a:pPr lvl="1" algn="l" rtl="0">
              <a:buFont typeface="Arial" panose="020B0604020202020204" pitchFamily="34" charset="0"/>
              <a:buChar char="•"/>
            </a:pPr>
            <a:r>
              <a:rPr lang="es" sz="1800" b="0" i="0" u="none" baseline="0" dirty="0">
                <a:solidFill>
                  <a:srgbClr val="000000"/>
                </a:solidFill>
                <a:latin typeface="Calibri" panose="020F0502020204030204" pitchFamily="34" charset="0"/>
              </a:rPr>
              <a:t>Tiene mayor sensibilidad que la prueba de detección de antígenos ELISA</a:t>
            </a:r>
          </a:p>
          <a:p>
            <a:pPr lvl="1" algn="l" rtl="0">
              <a:buFont typeface="Arial" panose="020B0604020202020204" pitchFamily="34" charset="0"/>
              <a:buChar char="•"/>
            </a:pPr>
            <a:r>
              <a:rPr lang="es" sz="1800" b="0" i="0" u="none" baseline="0" dirty="0">
                <a:solidFill>
                  <a:srgbClr val="000000"/>
                </a:solidFill>
                <a:latin typeface="Calibri" panose="020F0502020204030204" pitchFamily="34" charset="0"/>
              </a:rPr>
              <a:t>Identificación de fragmentos genéticos específicos del virus</a:t>
            </a:r>
          </a:p>
          <a:p>
            <a:pPr lvl="1" algn="l" rtl="0">
              <a:buFont typeface="Arial" panose="020B0604020202020204" pitchFamily="34" charset="0"/>
              <a:buChar char="•"/>
            </a:pPr>
            <a:r>
              <a:rPr lang="es" sz="1800" b="0" i="0" u="none" baseline="0" dirty="0">
                <a:solidFill>
                  <a:srgbClr val="000000"/>
                </a:solidFill>
                <a:latin typeface="Calibri" panose="020F0502020204030204" pitchFamily="34" charset="0"/>
              </a:rPr>
              <a:t>Se realiza en laboratorios con certificación CLIA especiales</a:t>
            </a:r>
          </a:p>
          <a:p>
            <a:pPr algn="l" rtl="0">
              <a:spcBef>
                <a:spcPts val="1800"/>
              </a:spcBef>
              <a:spcAft>
                <a:spcPts val="600"/>
              </a:spcAft>
              <a:buFont typeface="Wingdings" panose="05000000000000000000" pitchFamily="2" charset="2"/>
              <a:buChar char="§"/>
            </a:pPr>
            <a:r>
              <a:rPr lang="es" sz="2200" b="0" i="0" u="none" baseline="0" dirty="0">
                <a:solidFill>
                  <a:srgbClr val="000000"/>
                </a:solidFill>
                <a:latin typeface="Calibri" panose="020F0502020204030204" pitchFamily="34" charset="0"/>
              </a:rPr>
              <a:t>Recolección de muestras para la RCP-TI</a:t>
            </a:r>
          </a:p>
          <a:p>
            <a:pPr lvl="1" algn="l" rtl="0">
              <a:spcBef>
                <a:spcPts val="600"/>
              </a:spcBef>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Volumen: volumen mínimo de 4mL en sangre pura</a:t>
            </a:r>
          </a:p>
          <a:p>
            <a:pPr lvl="1" algn="l" rtl="0">
              <a:spcBef>
                <a:spcPts val="600"/>
              </a:spcBef>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Tubos de recolección de muestras plásticos (no tubos de vidrio ni tubos heparinizados)</a:t>
            </a:r>
          </a:p>
          <a:p>
            <a:pPr lvl="1" algn="l" rtl="0">
              <a:spcBef>
                <a:spcPts val="600"/>
              </a:spcBef>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Es preferible utilizar ácido etilendiaminotetraacético (EDTA) para preservar la sangre pura </a:t>
            </a:r>
          </a:p>
          <a:p>
            <a:pPr lvl="2" algn="l" rtl="0">
              <a:spcBef>
                <a:spcPts val="600"/>
              </a:spcBef>
              <a:spcAft>
                <a:spcPts val="0"/>
              </a:spcAft>
              <a:buFont typeface="Courier New" panose="02070309020205020404" pitchFamily="49" charset="0"/>
              <a:buChar char="o"/>
            </a:pPr>
            <a:r>
              <a:rPr lang="es" sz="1600" b="0" i="0" u="none" baseline="0" dirty="0">
                <a:solidFill>
                  <a:srgbClr val="000000"/>
                </a:solidFill>
                <a:latin typeface="Calibri" panose="020F0502020204030204" pitchFamily="34" charset="0"/>
              </a:rPr>
              <a:t>Aunque la sangre preservada con polianetol sulfonato de sodio (SPS), citrato o activador de la coagulación también es aceptable.</a:t>
            </a:r>
            <a:endParaRPr lang="es" sz="1600" dirty="0">
              <a:solidFill>
                <a:srgbClr val="000000"/>
              </a:solidFill>
              <a:latin typeface="Calibri" panose="020F0502020204030204" pitchFamily="34" charset="0"/>
            </a:endParaRPr>
          </a:p>
        </p:txBody>
      </p:sp>
      <p:sp>
        <p:nvSpPr>
          <p:cNvPr id="9"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23</a:t>
            </a:fld>
            <a:endParaRPr lang="es" altLang="en-US" sz="1200" i="1" dirty="0">
              <a:solidFill>
                <a:schemeClr val="accent4"/>
              </a:solidFill>
              <a:latin typeface="+mn-lt"/>
            </a:endParaRPr>
          </a:p>
        </p:txBody>
      </p:sp>
    </p:spTree>
    <p:extLst>
      <p:ext uri="{BB962C8B-B14F-4D97-AF65-F5344CB8AC3E}">
        <p14:creationId xmlns:p14="http://schemas.microsoft.com/office/powerpoint/2010/main" val="4653449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Otros diagnósticos del virus del Ébola</a:t>
            </a:r>
            <a:endParaRPr lang="es" sz="2800" dirty="0">
              <a:solidFill>
                <a:srgbClr val="0039A6"/>
              </a:solidFill>
              <a:effectLst/>
              <a:latin typeface="Calibri" panose="020F0502020204030204" pitchFamily="34" charset="0"/>
            </a:endParaRPr>
          </a:p>
        </p:txBody>
      </p:sp>
      <p:sp>
        <p:nvSpPr>
          <p:cNvPr id="6" name="Content Placeholder 5"/>
          <p:cNvSpPr>
            <a:spLocks noGrp="1"/>
          </p:cNvSpPr>
          <p:nvPr>
            <p:ph idx="1"/>
          </p:nvPr>
        </p:nvSpPr>
        <p:spPr>
          <a:xfrm>
            <a:off x="457200" y="1322208"/>
            <a:ext cx="8229600" cy="2831544"/>
          </a:xfrm>
        </p:spPr>
        <p:txBody>
          <a:bodyPr>
            <a:spAutoFit/>
          </a:bodyPr>
          <a:lstStyle/>
          <a:p>
            <a:pPr algn="l" rtl="0">
              <a:spcAft>
                <a:spcPts val="600"/>
              </a:spcAft>
              <a:buFont typeface="Wingdings" panose="05000000000000000000" pitchFamily="2" charset="2"/>
              <a:buChar char="§"/>
            </a:pPr>
            <a:r>
              <a:rPr lang="es" sz="2200" b="0" i="0" u="none" baseline="0" dirty="0">
                <a:solidFill>
                  <a:srgbClr val="000000"/>
                </a:solidFill>
                <a:latin typeface="Calibri" panose="020F0502020204030204" pitchFamily="34" charset="0"/>
              </a:rPr>
              <a:t>Aislamiento del virus </a:t>
            </a:r>
            <a:endParaRPr lang="es" sz="2200" dirty="0">
              <a:solidFill>
                <a:srgbClr val="000000"/>
              </a:solidFill>
              <a:latin typeface="Calibri" panose="020F0502020204030204" pitchFamily="34" charset="0"/>
            </a:endParaRPr>
          </a:p>
          <a:p>
            <a:pPr lvl="1" algn="l" rtl="0">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Requiere un laboratorio con nivel de bioseguridad 4 </a:t>
            </a:r>
          </a:p>
          <a:p>
            <a:pPr lvl="1" algn="l" rtl="0">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Puede tardar varios días.</a:t>
            </a:r>
          </a:p>
          <a:p>
            <a:pPr algn="l" rtl="0">
              <a:spcBef>
                <a:spcPts val="1800"/>
              </a:spcBef>
              <a:spcAft>
                <a:spcPts val="600"/>
              </a:spcAft>
              <a:buFont typeface="Wingdings" panose="05000000000000000000" pitchFamily="2" charset="2"/>
              <a:buChar char="§"/>
            </a:pPr>
            <a:r>
              <a:rPr lang="es" sz="2200" b="0" i="0" u="none" baseline="0" dirty="0">
                <a:solidFill>
                  <a:srgbClr val="000000"/>
                </a:solidFill>
                <a:latin typeface="Calibri" panose="020F0502020204030204" pitchFamily="34" charset="0"/>
              </a:rPr>
              <a:t>Tinción inmunohistoquímica e histopatología </a:t>
            </a:r>
          </a:p>
          <a:p>
            <a:pPr lvl="1" algn="l" rtl="0">
              <a:spcAft>
                <a:spcPts val="0"/>
              </a:spcAft>
              <a:buFont typeface="Arial" panose="020B0604020202020204" pitchFamily="34" charset="0"/>
              <a:buChar char="•"/>
            </a:pPr>
            <a:r>
              <a:rPr lang="es" sz="1800" b="0" i="0" u="none" baseline="0" dirty="0">
                <a:solidFill>
                  <a:srgbClr val="000000"/>
                </a:solidFill>
                <a:latin typeface="Calibri" panose="020F0502020204030204" pitchFamily="34" charset="0"/>
              </a:rPr>
              <a:t>Se usan tejidos recolectados o animales salvajes muertos, localiza el antígeno del virus</a:t>
            </a:r>
            <a:endParaRPr lang="es" sz="1800" dirty="0">
              <a:solidFill>
                <a:srgbClr val="000000"/>
              </a:solidFill>
              <a:latin typeface="Calibri" panose="020F0502020204030204" pitchFamily="34" charset="0"/>
            </a:endParaRPr>
          </a:p>
          <a:p>
            <a:pPr algn="l" rtl="0">
              <a:spcBef>
                <a:spcPts val="1800"/>
              </a:spcBef>
              <a:spcAft>
                <a:spcPts val="600"/>
              </a:spcAft>
              <a:buFont typeface="Wingdings" panose="05000000000000000000" pitchFamily="2" charset="2"/>
              <a:buChar char="§"/>
            </a:pPr>
            <a:r>
              <a:rPr lang="es" sz="2200" b="0" i="0" u="none" baseline="0" dirty="0">
                <a:solidFill>
                  <a:srgbClr val="000000"/>
                </a:solidFill>
                <a:latin typeface="Calibri" panose="020F0502020204030204" pitchFamily="34" charset="0"/>
              </a:rPr>
              <a:t>Pruebas serológicas de anticuerpos IgM e IgG </a:t>
            </a:r>
            <a:endParaRPr lang="es" sz="2200" dirty="0">
              <a:solidFill>
                <a:srgbClr val="000000"/>
              </a:solidFill>
              <a:latin typeface="Calibri" panose="020F0502020204030204" pitchFamily="34" charset="0"/>
            </a:endParaRPr>
          </a:p>
        </p:txBody>
      </p:sp>
      <p:sp>
        <p:nvSpPr>
          <p:cNvPr id="13"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24</a:t>
            </a:fld>
            <a:endParaRPr lang="es" altLang="en-US" sz="1200" i="1" dirty="0">
              <a:solidFill>
                <a:schemeClr val="accent4"/>
              </a:solidFill>
              <a:latin typeface="+mn-lt"/>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76850" y="4132962"/>
            <a:ext cx="3481406" cy="2306699"/>
          </a:xfrm>
          <a:prstGeom prst="rect">
            <a:avLst/>
          </a:prstGeom>
          <a:ln>
            <a:noFill/>
          </a:ln>
          <a:effectLst/>
        </p:spPr>
      </p:pic>
      <p:sp>
        <p:nvSpPr>
          <p:cNvPr id="3" name="Rectángulo 2"/>
          <p:cNvSpPr/>
          <p:nvPr/>
        </p:nvSpPr>
        <p:spPr>
          <a:xfrm>
            <a:off x="457200" y="4171759"/>
            <a:ext cx="4572000" cy="1754326"/>
          </a:xfrm>
          <a:prstGeom prst="rect">
            <a:avLst/>
          </a:prstGeom>
        </p:spPr>
        <p:txBody>
          <a:bodyPr>
            <a:spAutoFit/>
          </a:bodyPr>
          <a:lstStyle/>
          <a:p>
            <a:pPr marL="742950" lvl="1" indent="-285750">
              <a:buClr>
                <a:srgbClr val="9A3B26"/>
              </a:buClr>
              <a:buSzPct val="100000"/>
              <a:buFont typeface="Arial" panose="020B0604020202020204" pitchFamily="34" charset="0"/>
              <a:buChar char="•"/>
            </a:pPr>
            <a:r>
              <a:rPr lang="es" dirty="0">
                <a:solidFill>
                  <a:srgbClr val="000000"/>
                </a:solidFill>
                <a:latin typeface="Calibri" panose="020F0502020204030204" pitchFamily="34" charset="0"/>
              </a:rPr>
              <a:t>Detección de anticuerpos virales en </a:t>
            </a:r>
            <a:br>
              <a:rPr lang="es" dirty="0">
                <a:solidFill>
                  <a:srgbClr val="000000"/>
                </a:solidFill>
                <a:latin typeface="Calibri" panose="020F0502020204030204" pitchFamily="34" charset="0"/>
              </a:rPr>
            </a:br>
            <a:r>
              <a:rPr lang="es" dirty="0">
                <a:solidFill>
                  <a:srgbClr val="000000"/>
                </a:solidFill>
                <a:latin typeface="Calibri" panose="020F0502020204030204" pitchFamily="34" charset="0"/>
              </a:rPr>
              <a:t>especímenes de sangre, suero </a:t>
            </a:r>
            <a:br>
              <a:rPr lang="es" dirty="0">
                <a:solidFill>
                  <a:srgbClr val="000000"/>
                </a:solidFill>
                <a:latin typeface="Calibri" panose="020F0502020204030204" pitchFamily="34" charset="0"/>
              </a:rPr>
            </a:br>
            <a:r>
              <a:rPr lang="es" dirty="0">
                <a:solidFill>
                  <a:srgbClr val="000000"/>
                </a:solidFill>
                <a:latin typeface="Calibri" panose="020F0502020204030204" pitchFamily="34" charset="0"/>
              </a:rPr>
              <a:t>o tejido </a:t>
            </a:r>
          </a:p>
          <a:p>
            <a:pPr marL="742950" lvl="1" indent="-285750">
              <a:buClr>
                <a:srgbClr val="9A3B26"/>
              </a:buClr>
              <a:buSzPct val="100000"/>
              <a:buFont typeface="Arial" panose="020B0604020202020204" pitchFamily="34" charset="0"/>
              <a:buChar char="•"/>
            </a:pPr>
            <a:r>
              <a:rPr lang="es" dirty="0">
                <a:solidFill>
                  <a:srgbClr val="000000"/>
                </a:solidFill>
                <a:latin typeface="Calibri" panose="020F0502020204030204" pitchFamily="34" charset="0"/>
              </a:rPr>
              <a:t>Monitoreo de las respuestas </a:t>
            </a:r>
            <a:br>
              <a:rPr lang="es" dirty="0">
                <a:solidFill>
                  <a:srgbClr val="000000"/>
                </a:solidFill>
                <a:latin typeface="Calibri" panose="020F0502020204030204" pitchFamily="34" charset="0"/>
              </a:rPr>
            </a:br>
            <a:r>
              <a:rPr lang="es" dirty="0">
                <a:solidFill>
                  <a:srgbClr val="000000"/>
                </a:solidFill>
                <a:latin typeface="Calibri" panose="020F0502020204030204" pitchFamily="34" charset="0"/>
              </a:rPr>
              <a:t>en pacientes con la enfermedad del Ébola confirmada</a:t>
            </a:r>
            <a:endParaRPr lang="e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770309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6639"/>
            <a:ext cx="8229600" cy="523220"/>
          </a:xfrm>
        </p:spPr>
        <p:txBody>
          <a:bodyPr>
            <a:spAutoFit/>
          </a:bodyPr>
          <a:lstStyle/>
          <a:p>
            <a:pPr rtl="0"/>
            <a:r>
              <a:rPr lang="es" sz="2800" b="1" i="0" u="none" baseline="0">
                <a:solidFill>
                  <a:srgbClr val="0039A6"/>
                </a:solidFill>
                <a:effectLst/>
                <a:latin typeface="Calibri" panose="020F0502020204030204" pitchFamily="34" charset="0"/>
              </a:rPr>
              <a:t>Laboratorios</a:t>
            </a:r>
            <a:endParaRPr lang="es"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058680"/>
            <a:ext cx="4914900" cy="4824398"/>
          </a:xfrm>
        </p:spPr>
        <p:txBody>
          <a:bodyPr wrap="square">
            <a:spAutoFit/>
          </a:bodyPr>
          <a:lstStyle/>
          <a:p>
            <a:pPr algn="l" rtl="0">
              <a:lnSpc>
                <a:spcPts val="2300"/>
              </a:lnSpc>
              <a:buFont typeface="Wingdings" panose="05000000000000000000" pitchFamily="2" charset="2"/>
              <a:buChar char="§"/>
            </a:pPr>
            <a:r>
              <a:rPr lang="es" sz="2200" b="0" i="0" u="none" baseline="0" dirty="0">
                <a:latin typeface="Calibri" panose="020F0502020204030204" pitchFamily="34" charset="0"/>
              </a:rPr>
              <a:t>Los CDC han elaborado directrices provisionales para los trabajadores de laboratorio y el personal de servicios de salud de EE. UU. encargados de recolectar y manipular especímenes.</a:t>
            </a:r>
          </a:p>
          <a:p>
            <a:pPr algn="l" rtl="0">
              <a:lnSpc>
                <a:spcPts val="2300"/>
              </a:lnSpc>
              <a:buFont typeface="Wingdings" panose="05000000000000000000" pitchFamily="2" charset="2"/>
              <a:buChar char="§"/>
            </a:pPr>
            <a:r>
              <a:rPr lang="es" sz="2200" b="0" i="0" u="none" baseline="0" dirty="0">
                <a:latin typeface="Calibri" panose="020F0502020204030204" pitchFamily="34" charset="0"/>
              </a:rPr>
              <a:t>Estas directrices incluyen información sobre los procedimientos para la recolección, transporte y análisis de los especímenes tomados a pacientes sospechosos de tener la enfermedad del Ébola.</a:t>
            </a:r>
          </a:p>
          <a:p>
            <a:pPr algn="l" rtl="0">
              <a:lnSpc>
                <a:spcPts val="2300"/>
              </a:lnSpc>
              <a:buFont typeface="Wingdings" panose="05000000000000000000" pitchFamily="2" charset="2"/>
              <a:buChar char="§"/>
            </a:pPr>
            <a:r>
              <a:rPr lang="es" sz="2200" b="0" i="0" u="none" baseline="0" dirty="0">
                <a:latin typeface="Calibri" panose="020F0502020204030204" pitchFamily="34" charset="0"/>
              </a:rPr>
              <a:t>Los especímenes NO deben enviarse a los CDC sin consultar previamente a los CDC y departamentos de salud locales y estatales</a:t>
            </a:r>
          </a:p>
        </p:txBody>
      </p:sp>
      <p:sp>
        <p:nvSpPr>
          <p:cNvPr id="8" name="Text Placeholder 7"/>
          <p:cNvSpPr>
            <a:spLocks noGrp="1"/>
          </p:cNvSpPr>
          <p:nvPr>
            <p:ph type="body" sz="half" idx="2"/>
          </p:nvPr>
        </p:nvSpPr>
        <p:spPr>
          <a:xfrm>
            <a:off x="326835" y="6056351"/>
            <a:ext cx="6224572" cy="399585"/>
          </a:xfrm>
        </p:spPr>
        <p:txBody>
          <a:bodyPr/>
          <a:lstStyle/>
          <a:p>
            <a:pPr algn="l" rtl="0"/>
            <a:r>
              <a:rPr lang="es" sz="1100" b="1" i="0" u="none" baseline="0" dirty="0">
                <a:solidFill>
                  <a:srgbClr val="4971F2"/>
                </a:solidFill>
                <a:latin typeface="Calibri" panose="020F0502020204030204" pitchFamily="34" charset="0"/>
              </a:rPr>
              <a:t>Información adicional disponible en:</a:t>
            </a:r>
            <a:r>
              <a:rPr lang="es" sz="1100" b="0" i="0" u="none" baseline="0" dirty="0">
                <a:solidFill>
                  <a:srgbClr val="4971F2"/>
                </a:solidFill>
                <a:latin typeface="Calibri" panose="020F0502020204030204" pitchFamily="34" charset="0"/>
              </a:rPr>
              <a:t> </a:t>
            </a:r>
            <a:endParaRPr lang="es" sz="1100" b="0" i="0" u="none" baseline="0" dirty="0" smtClean="0">
              <a:solidFill>
                <a:srgbClr val="4971F2"/>
              </a:solidFill>
              <a:latin typeface="Calibri" panose="020F0502020204030204" pitchFamily="34" charset="0"/>
            </a:endParaRPr>
          </a:p>
          <a:p>
            <a:pPr algn="l" rtl="0"/>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://www.cdc.gov/vhf/ebola/healthcare-us/laboratories/index.html</a:t>
            </a:r>
            <a:r>
              <a:rPr lang="es" sz="1100" b="0" i="0" u="none" baseline="0" dirty="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25</a:t>
            </a:fld>
            <a:endParaRPr lang="es" altLang="en-US" sz="1200" i="1" dirty="0">
              <a:solidFill>
                <a:schemeClr val="accent4"/>
              </a:solidFill>
              <a:latin typeface="+mn-lt"/>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83792" y="1150835"/>
            <a:ext cx="3159212" cy="4876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72973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ckaging and Shipping Clinical Specimens Diagram"/>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7503" y="991236"/>
            <a:ext cx="7262097" cy="512090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225911" y="80994"/>
            <a:ext cx="8692178" cy="1143000"/>
          </a:xfrm>
        </p:spPr>
        <p:txBody>
          <a:bodyPr/>
          <a:lstStyle/>
          <a:p>
            <a:pPr rtl="0">
              <a:lnSpc>
                <a:spcPct val="100000"/>
              </a:lnSpc>
            </a:pPr>
            <a:r>
              <a:rPr lang="es" sz="2200" b="1" i="0" u="none" baseline="0">
                <a:solidFill>
                  <a:srgbClr val="0039A6"/>
                </a:solidFill>
                <a:effectLst/>
                <a:latin typeface="Calibri" panose="020F0502020204030204" pitchFamily="34" charset="0"/>
              </a:rPr>
              <a:t>Empaque y envío de las muestras clínicas a los CDC para las pruebas de la enfermedad del Ébola</a:t>
            </a:r>
            <a:endParaRPr lang="es" sz="2200" dirty="0">
              <a:solidFill>
                <a:srgbClr val="0039A6"/>
              </a:solidFill>
              <a:effectLst/>
              <a:latin typeface="Calibri" panose="020F0502020204030204" pitchFamily="34" charset="0"/>
            </a:endParaRPr>
          </a:p>
        </p:txBody>
      </p:sp>
      <p:sp>
        <p:nvSpPr>
          <p:cNvPr id="9" name="Text Placeholder 8"/>
          <p:cNvSpPr>
            <a:spLocks noGrp="1"/>
          </p:cNvSpPr>
          <p:nvPr>
            <p:ph type="body" sz="half" idx="2"/>
          </p:nvPr>
        </p:nvSpPr>
        <p:spPr>
          <a:xfrm>
            <a:off x="305320" y="6250300"/>
            <a:ext cx="8525334" cy="527124"/>
          </a:xfrm>
        </p:spPr>
        <p:txBody>
          <a:bodyPr/>
          <a:lstStyle/>
          <a:p>
            <a:pPr algn="l" rtl="0"/>
            <a:r>
              <a:rPr lang="es" sz="1100" b="0" i="0" u="none" baseline="0">
                <a:solidFill>
                  <a:srgbClr val="4971F2"/>
                </a:solidFill>
                <a:latin typeface="Calibri" panose="020F0502020204030204" pitchFamily="34" charset="0"/>
                <a:hlinkClick r:id="rId4"/>
              </a:rPr>
              <a:t>http://www.cdc.gov/vhf/ebola/hcp/packaging-diagram.html</a:t>
            </a:r>
            <a:endParaRPr lang="es" sz="1100" dirty="0">
              <a:solidFill>
                <a:srgbClr val="4971F2"/>
              </a:solidFill>
              <a:latin typeface="Calibri" panose="020F0502020204030204" pitchFamily="34" charset="0"/>
            </a:endParaRPr>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26</a:t>
            </a:fld>
            <a:endParaRPr lang="es" altLang="en-US" sz="1200" i="1" dirty="0">
              <a:solidFill>
                <a:schemeClr val="accent4"/>
              </a:solidFill>
              <a:latin typeface="+mn-lt"/>
            </a:endParaRPr>
          </a:p>
        </p:txBody>
      </p:sp>
    </p:spTree>
    <p:extLst>
      <p:ext uri="{BB962C8B-B14F-4D97-AF65-F5344CB8AC3E}">
        <p14:creationId xmlns:p14="http://schemas.microsoft.com/office/powerpoint/2010/main" val="127819887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Interpretación de los resultados negativos de la RCP-TI de la enfermedad del Ébola</a:t>
            </a:r>
            <a:endParaRPr lang="es" sz="2800" dirty="0">
              <a:solidFill>
                <a:srgbClr val="0039A6"/>
              </a:solidFill>
              <a:effectLst/>
              <a:latin typeface="Calibri" panose="020F0502020204030204" pitchFamily="34" charset="0"/>
            </a:endParaRPr>
          </a:p>
        </p:txBody>
      </p:sp>
      <p:sp>
        <p:nvSpPr>
          <p:cNvPr id="9" name="Content Placeholder 8"/>
          <p:cNvSpPr>
            <a:spLocks noGrp="1"/>
          </p:cNvSpPr>
          <p:nvPr>
            <p:ph idx="1"/>
          </p:nvPr>
        </p:nvSpPr>
        <p:spPr>
          <a:xfrm>
            <a:off x="457200" y="1495781"/>
            <a:ext cx="8229600" cy="4191000"/>
          </a:xfrm>
        </p:spPr>
        <p:txBody>
          <a:bodyPr/>
          <a:lstStyle/>
          <a:p>
            <a:pPr algn="l" rtl="0">
              <a:spcAft>
                <a:spcPts val="800"/>
              </a:spcAft>
              <a:buFont typeface="Wingdings" panose="05000000000000000000" pitchFamily="2" charset="2"/>
              <a:buChar char="§"/>
            </a:pPr>
            <a:r>
              <a:rPr lang="es" sz="2200" b="0" i="0" u="none" baseline="0" dirty="0">
                <a:solidFill>
                  <a:srgbClr val="000000"/>
                </a:solidFill>
                <a:latin typeface="Calibri" panose="020F0502020204030204" pitchFamily="34" charset="0"/>
              </a:rPr>
              <a:t>Si los síntomas aparecieron ≥3 días antes de los resultados negativos</a:t>
            </a:r>
          </a:p>
          <a:p>
            <a:pPr lvl="1" algn="l" rtl="0">
              <a:spcAft>
                <a:spcPts val="800"/>
              </a:spcAft>
              <a:buFont typeface="Arial" panose="020B0604020202020204" pitchFamily="34" charset="0"/>
              <a:buChar char="•"/>
            </a:pPr>
            <a:r>
              <a:rPr lang="es" sz="1800" b="0" i="0" u="none" baseline="0" dirty="0">
                <a:solidFill>
                  <a:srgbClr val="000000"/>
                </a:solidFill>
                <a:latin typeface="Calibri" panose="020F0502020204030204" pitchFamily="34" charset="0"/>
              </a:rPr>
              <a:t>Es improbable que sea la enfermedad del Ébola </a:t>
            </a:r>
            <a:r>
              <a:rPr lang="es" sz="1800" b="0" i="0" u="none" baseline="0" dirty="0">
                <a:solidFill>
                  <a:srgbClr val="000000"/>
                </a:solidFill>
                <a:latin typeface="Calibri" panose="020F0502020204030204" pitchFamily="34" charset="0"/>
                <a:sym typeface="Wingdings" panose="05000000000000000000" pitchFamily="2" charset="2"/>
              </a:rPr>
              <a:t> </a:t>
            </a:r>
            <a:r>
              <a:rPr lang="es" sz="1800" b="0" i="0" u="none" baseline="0" dirty="0">
                <a:solidFill>
                  <a:srgbClr val="000000"/>
                </a:solidFill>
                <a:latin typeface="Calibri" panose="020F0502020204030204" pitchFamily="34" charset="0"/>
              </a:rPr>
              <a:t>considere otro diagnóstico</a:t>
            </a:r>
          </a:p>
          <a:p>
            <a:pPr lvl="1" algn="l" rtl="0">
              <a:spcAft>
                <a:spcPts val="800"/>
              </a:spcAft>
              <a:buFont typeface="Arial" panose="020B0604020202020204" pitchFamily="34" charset="0"/>
              <a:buChar char="•"/>
            </a:pPr>
            <a:r>
              <a:rPr lang="es" sz="1800" b="0" i="0" u="none" baseline="0" dirty="0">
                <a:solidFill>
                  <a:srgbClr val="000000"/>
                </a:solidFill>
                <a:latin typeface="Calibri" panose="020F0502020204030204" pitchFamily="34" charset="0"/>
              </a:rPr>
              <a:t>Las precauciones para el control de la infección de la enfermedad del Ébola pueden suspenderse, a menos que aún existan sospechas de que sea la enfermedad del Ébola</a:t>
            </a:r>
            <a:endParaRPr lang="es" sz="1800" dirty="0">
              <a:solidFill>
                <a:srgbClr val="000000"/>
              </a:solidFill>
              <a:latin typeface="Calibri" panose="020F0502020204030204" pitchFamily="34" charset="0"/>
            </a:endParaRPr>
          </a:p>
          <a:p>
            <a:pPr algn="l" rtl="0">
              <a:spcAft>
                <a:spcPts val="800"/>
              </a:spcAft>
              <a:buFont typeface="Wingdings" panose="05000000000000000000" pitchFamily="2" charset="2"/>
              <a:buChar char="§"/>
            </a:pPr>
            <a:r>
              <a:rPr lang="es" sz="2200" b="0" i="0" u="none" baseline="0" dirty="0">
                <a:solidFill>
                  <a:srgbClr val="000000"/>
                </a:solidFill>
                <a:latin typeface="Calibri" panose="020F0502020204030204" pitchFamily="34" charset="0"/>
              </a:rPr>
              <a:t>Si los síntomas aparecieron &lt;3 días antes de los resultados negativos </a:t>
            </a:r>
            <a:r>
              <a:rPr lang="es" sz="2200" b="0" i="0" u="none" baseline="0" dirty="0" smtClean="0">
                <a:solidFill>
                  <a:srgbClr val="000000"/>
                </a:solidFill>
                <a:latin typeface="Calibri" panose="020F0502020204030204" pitchFamily="34" charset="0"/>
              </a:rPr>
              <a:t>de </a:t>
            </a:r>
            <a:r>
              <a:rPr lang="es" sz="2200" b="0" i="0" u="none" baseline="0" dirty="0">
                <a:solidFill>
                  <a:srgbClr val="000000"/>
                </a:solidFill>
                <a:latin typeface="Calibri" panose="020F0502020204030204" pitchFamily="34" charset="0"/>
              </a:rPr>
              <a:t>RCP-TI</a:t>
            </a:r>
          </a:p>
          <a:p>
            <a:pPr lvl="1" algn="l" rtl="0">
              <a:spcAft>
                <a:spcPts val="800"/>
              </a:spcAft>
              <a:buFont typeface="Arial" panose="020B0604020202020204" pitchFamily="34" charset="0"/>
              <a:buChar char="•"/>
            </a:pPr>
            <a:r>
              <a:rPr lang="es" sz="1800" b="0" i="0" u="none" baseline="0" dirty="0">
                <a:solidFill>
                  <a:srgbClr val="000000"/>
                </a:solidFill>
                <a:latin typeface="Calibri" panose="020F0502020204030204" pitchFamily="34" charset="0"/>
              </a:rPr>
              <a:t>Interprete los resultados con cautela</a:t>
            </a:r>
          </a:p>
          <a:p>
            <a:pPr lvl="1" algn="l" rtl="0">
              <a:spcAft>
                <a:spcPts val="800"/>
              </a:spcAft>
              <a:buFont typeface="Arial" panose="020B0604020202020204" pitchFamily="34" charset="0"/>
              <a:buChar char="•"/>
            </a:pPr>
            <a:r>
              <a:rPr lang="es" sz="1800" b="0" i="0" u="none" baseline="0" dirty="0">
                <a:solidFill>
                  <a:srgbClr val="000000"/>
                </a:solidFill>
                <a:latin typeface="Calibri" panose="020F0502020204030204" pitchFamily="34" charset="0"/>
              </a:rPr>
              <a:t>Repita la prueba a las ≥72 horas después de la aparición de los síntomas</a:t>
            </a:r>
            <a:endParaRPr lang="es" sz="1800" dirty="0">
              <a:solidFill>
                <a:srgbClr val="000000"/>
              </a:solidFill>
              <a:latin typeface="Calibri" panose="020F0502020204030204" pitchFamily="34" charset="0"/>
            </a:endParaRPr>
          </a:p>
          <a:p>
            <a:pPr lvl="1" algn="l" rtl="0">
              <a:spcAft>
                <a:spcPts val="800"/>
              </a:spcAft>
              <a:buFont typeface="Arial" panose="020B0604020202020204" pitchFamily="34" charset="0"/>
              <a:buChar char="•"/>
            </a:pPr>
            <a:r>
              <a:rPr lang="es" sz="1800" b="0" i="0" u="none" baseline="0" dirty="0">
                <a:solidFill>
                  <a:srgbClr val="000000"/>
                </a:solidFill>
                <a:latin typeface="Calibri" panose="020F0502020204030204" pitchFamily="34" charset="0"/>
              </a:rPr>
              <a:t>Mantenga al paciente aislado como un caso sospechoso hasta que se repita la RCP-TI luego de ≥72 horas de la aparición de los síntomas y este resultado dé negativo</a:t>
            </a:r>
          </a:p>
          <a:p>
            <a:endParaRPr lang="e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27</a:t>
            </a:fld>
            <a:endParaRPr lang="es" altLang="en-US" sz="1200" i="1" dirty="0">
              <a:solidFill>
                <a:schemeClr val="accent4"/>
              </a:solidFill>
              <a:latin typeface="+mn-lt"/>
            </a:endParaRPr>
          </a:p>
        </p:txBody>
      </p:sp>
    </p:spTree>
    <p:extLst>
      <p:ext uri="{BB962C8B-B14F-4D97-AF65-F5344CB8AC3E}">
        <p14:creationId xmlns:p14="http://schemas.microsoft.com/office/powerpoint/2010/main" val="26318807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lnSpc>
                <a:spcPct val="100000"/>
              </a:lnSpc>
            </a:pPr>
            <a:r>
              <a:rPr lang="es" sz="2800" b="1" i="0" u="none" baseline="0" dirty="0">
                <a:solidFill>
                  <a:srgbClr val="0039A6"/>
                </a:solidFill>
                <a:effectLst/>
                <a:latin typeface="Calibri" panose="020F0502020204030204" pitchFamily="34" charset="0"/>
              </a:rPr>
              <a:t>Manejo clínico de la enfermedad del Ébola:  </a:t>
            </a:r>
            <a:r>
              <a:rPr lang="es" sz="2800" dirty="0">
                <a:solidFill>
                  <a:srgbClr val="0039A6"/>
                </a:solidFill>
                <a:effectLst/>
                <a:latin typeface="Calibri" panose="020F0502020204030204" pitchFamily="34" charset="0"/>
              </a:rPr>
              <a:t/>
            </a:r>
            <a:br>
              <a:rPr lang="es" sz="2800" dirty="0">
                <a:solidFill>
                  <a:srgbClr val="0039A6"/>
                </a:solidFill>
                <a:effectLst/>
                <a:latin typeface="Calibri" panose="020F0502020204030204" pitchFamily="34" charset="0"/>
              </a:rPr>
            </a:br>
            <a:r>
              <a:rPr lang="es" sz="2800" b="1" i="0" u="none" baseline="0" dirty="0">
                <a:solidFill>
                  <a:srgbClr val="0039A6"/>
                </a:solidFill>
                <a:effectLst/>
                <a:latin typeface="Calibri" panose="020F0502020204030204" pitchFamily="34" charset="0"/>
              </a:rPr>
              <a:t>Incluya cuidados de apoyo, pero intensivos</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349442"/>
            <a:ext cx="8229600" cy="5166507"/>
          </a:xfrm>
        </p:spPr>
        <p:txBody>
          <a:bodyPr/>
          <a:lstStyle/>
          <a:p>
            <a:pPr algn="l" rtl="0">
              <a:spcAft>
                <a:spcPts val="200"/>
              </a:spcAft>
              <a:buFont typeface="Wingdings" panose="05000000000000000000" pitchFamily="2" charset="2"/>
              <a:buChar char="§"/>
            </a:pPr>
            <a:r>
              <a:rPr lang="es" sz="2200" b="0" i="0" u="none" baseline="0" dirty="0">
                <a:latin typeface="Calibri" panose="020F0502020204030204" pitchFamily="34" charset="0"/>
              </a:rPr>
              <a:t>Fisiología de la hipovolemia y sepsis</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Reanimación intensiva a través de líquidos intravenosos </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Asistencia hemodinámica y cuidados intensivos si fuera necesario</a:t>
            </a:r>
          </a:p>
          <a:p>
            <a:pPr algn="l" rtl="0">
              <a:spcBef>
                <a:spcPts val="600"/>
              </a:spcBef>
              <a:spcAft>
                <a:spcPts val="0"/>
              </a:spcAft>
              <a:buFont typeface="Wingdings" panose="05000000000000000000" pitchFamily="2" charset="2"/>
              <a:buChar char="§"/>
            </a:pPr>
            <a:r>
              <a:rPr lang="es" sz="2200" b="0" i="0" u="none" baseline="0" dirty="0">
                <a:latin typeface="Calibri" panose="020F0502020204030204" pitchFamily="34" charset="0"/>
              </a:rPr>
              <a:t>Alteraciones en los electrolitos y ácidos básicos </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Reposición intensiva de electrolitos</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Corrección del desequilibrio en los ácidos base</a:t>
            </a:r>
          </a:p>
          <a:p>
            <a:pPr algn="l" rtl="0">
              <a:spcBef>
                <a:spcPts val="600"/>
              </a:spcBef>
              <a:spcAft>
                <a:spcPts val="0"/>
              </a:spcAft>
              <a:buFont typeface="Wingdings" panose="05000000000000000000" pitchFamily="2" charset="2"/>
              <a:buChar char="§"/>
            </a:pPr>
            <a:r>
              <a:rPr lang="es" sz="2200" b="0" i="0" u="none" baseline="0" dirty="0">
                <a:latin typeface="Calibri" panose="020F0502020204030204" pitchFamily="34" charset="0"/>
              </a:rPr>
              <a:t>Control sintomático de la fiebre y los síntomas gastrointestinales</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Evitar el uso de medicamentos AINE</a:t>
            </a:r>
          </a:p>
          <a:p>
            <a:pPr algn="l" rtl="0">
              <a:spcBef>
                <a:spcPts val="600"/>
              </a:spcBef>
              <a:spcAft>
                <a:spcPts val="0"/>
              </a:spcAft>
              <a:buFont typeface="Wingdings" panose="05000000000000000000" pitchFamily="2" charset="2"/>
              <a:buChar char="§"/>
            </a:pPr>
            <a:r>
              <a:rPr lang="es" sz="2200" b="0" i="0" u="none" baseline="0" dirty="0">
                <a:latin typeface="Calibri" panose="020F0502020204030204" pitchFamily="34" charset="0"/>
              </a:rPr>
              <a:t>Pueden presentarse fallas de diferentes órganos, en cuyo caso será necesario: </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Recurrir a la oxigenación y asistencia respiratoria mecánica</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Corrección de las coagulopatías graves</a:t>
            </a:r>
          </a:p>
          <a:p>
            <a:pPr lvl="1" algn="l" rtl="0">
              <a:spcAft>
                <a:spcPts val="0"/>
              </a:spcAft>
              <a:buFont typeface="Arial" panose="020B0604020202020204" pitchFamily="34" charset="0"/>
              <a:buChar char="•"/>
            </a:pPr>
            <a:r>
              <a:rPr lang="es" sz="1800" b="0" i="0" u="none" baseline="0" dirty="0">
                <a:latin typeface="Calibri" panose="020F0502020204030204" pitchFamily="34" charset="0"/>
              </a:rPr>
              <a:t>Terapia de reemplazo renal</a:t>
            </a:r>
          </a:p>
        </p:txBody>
      </p:sp>
      <p:sp>
        <p:nvSpPr>
          <p:cNvPr id="6" name="Text Placeholder 1"/>
          <p:cNvSpPr>
            <a:spLocks noGrp="1"/>
          </p:cNvSpPr>
          <p:nvPr>
            <p:ph type="body" sz="quarter" idx="2"/>
          </p:nvPr>
        </p:nvSpPr>
        <p:spPr>
          <a:xfrm>
            <a:off x="305320" y="6217576"/>
            <a:ext cx="8525334" cy="527124"/>
          </a:xfrm>
        </p:spPr>
        <p:txBody>
          <a:bodyPr/>
          <a:lstStyle/>
          <a:p>
            <a:pPr algn="l" rtl="0"/>
            <a:r>
              <a:rPr lang="es" sz="1100" b="0" i="0" u="none" baseline="0">
                <a:solidFill>
                  <a:srgbClr val="4971F2"/>
                </a:solidFill>
                <a:latin typeface="Calibri" panose="020F0502020204030204" pitchFamily="34" charset="0"/>
              </a:rPr>
              <a:t>Referencias:  Fowler RA et al. </a:t>
            </a:r>
            <a:r>
              <a:rPr lang="es" sz="1100" b="0" i="1" u="none" baseline="0">
                <a:solidFill>
                  <a:srgbClr val="4971F2"/>
                </a:solidFill>
                <a:latin typeface="Calibri" panose="020F0502020204030204" pitchFamily="34" charset="0"/>
              </a:rPr>
              <a:t>Am J Respir Crit Care Med</a:t>
            </a:r>
            <a:r>
              <a:rPr lang="es" sz="1100" b="0" i="0" u="none" baseline="0">
                <a:solidFill>
                  <a:srgbClr val="4971F2"/>
                </a:solidFill>
                <a:latin typeface="Calibri" panose="020F0502020204030204" pitchFamily="34" charset="0"/>
              </a:rPr>
              <a:t>. 2014 </a:t>
            </a:r>
            <a:endParaRPr lang="es" sz="1100" dirty="0" smtClean="0">
              <a:solidFill>
                <a:srgbClr val="4971F2"/>
              </a:solidFill>
              <a:latin typeface="Calibri" panose="020F0502020204030204" pitchFamily="34" charset="0"/>
            </a:endParaRP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28</a:t>
            </a:fld>
            <a:endParaRPr lang="es" altLang="en-US" sz="1200" i="1" dirty="0">
              <a:solidFill>
                <a:schemeClr val="accent4"/>
              </a:solidFill>
              <a:latin typeface="+mn-lt"/>
            </a:endParaRPr>
          </a:p>
        </p:txBody>
      </p:sp>
    </p:spTree>
    <p:extLst>
      <p:ext uri="{BB962C8B-B14F-4D97-AF65-F5344CB8AC3E}">
        <p14:creationId xmlns:p14="http://schemas.microsoft.com/office/powerpoint/2010/main" val="36552270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20737"/>
          </a:xfrm>
        </p:spPr>
        <p:txBody>
          <a:bodyPr/>
          <a:lstStyle/>
          <a:p>
            <a:pPr rtl="0">
              <a:lnSpc>
                <a:spcPct val="100000"/>
              </a:lnSpc>
            </a:pPr>
            <a:r>
              <a:rPr lang="es" sz="2800" b="1" i="0" u="none" baseline="0" dirty="0">
                <a:solidFill>
                  <a:srgbClr val="0039A6"/>
                </a:solidFill>
                <a:effectLst/>
                <a:latin typeface="Calibri" panose="020F0502020204030204" pitchFamily="34" charset="0"/>
              </a:rPr>
              <a:t>Terapias en investigación para pacientes con la enfermedad del Ébola</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162850"/>
            <a:ext cx="8301056" cy="4661793"/>
          </a:xfrm>
        </p:spPr>
        <p:txBody>
          <a:bodyPr/>
          <a:lstStyle/>
          <a:p>
            <a:pPr algn="l" rtl="0">
              <a:spcAft>
                <a:spcPts val="300"/>
              </a:spcAft>
              <a:buFont typeface="Wingdings" panose="05000000000000000000" pitchFamily="2" charset="2"/>
              <a:buChar char="§"/>
            </a:pPr>
            <a:r>
              <a:rPr lang="es" sz="2200" b="0" i="0" u="none" baseline="0" dirty="0">
                <a:latin typeface="Calibri" panose="020F0502020204030204" pitchFamily="34" charset="0"/>
              </a:rPr>
              <a:t>Profilaxis o tratamientos no aprobados específicos para la enfermedad del Ébola</a:t>
            </a:r>
          </a:p>
          <a:p>
            <a:pPr lvl="1" algn="l" rtl="0">
              <a:spcAft>
                <a:spcPts val="300"/>
              </a:spcAft>
              <a:buFont typeface="Arial" panose="020B0604020202020204" pitchFamily="34" charset="0"/>
              <a:buChar char="•"/>
            </a:pPr>
            <a:r>
              <a:rPr lang="es" sz="1800" b="0" i="0" u="none" baseline="0" dirty="0">
                <a:latin typeface="Calibri" panose="020F0502020204030204" pitchFamily="34" charset="0"/>
              </a:rPr>
              <a:t>El ribavirin no tuvo efectos in-vitro o in-vivo sobre el virus del Ébola</a:t>
            </a:r>
          </a:p>
          <a:p>
            <a:pPr lvl="1" algn="l" rtl="0">
              <a:spcAft>
                <a:spcPts val="300"/>
              </a:spcAft>
              <a:buFont typeface="Arial" panose="020B0604020202020204" pitchFamily="34" charset="0"/>
              <a:buChar char="•"/>
            </a:pPr>
            <a:r>
              <a:rPr lang="es" sz="1800" b="0" i="0" u="none" baseline="0" dirty="0">
                <a:latin typeface="Calibri" panose="020F0502020204030204" pitchFamily="34" charset="0"/>
              </a:rPr>
              <a:t>Terapias en desarrollo con datos de ensayos clínicos en seres humanos limitados  </a:t>
            </a:r>
          </a:p>
          <a:p>
            <a:pPr marL="1085850" lvl="2" indent="-285750" algn="l" rtl="0">
              <a:spcAft>
                <a:spcPts val="300"/>
              </a:spcAft>
              <a:buFont typeface="Courier New" panose="02070309020205020404" pitchFamily="49" charset="0"/>
              <a:buChar char="o"/>
            </a:pPr>
            <a:r>
              <a:rPr lang="es" sz="1600" b="0" i="0" u="none" baseline="0" dirty="0">
                <a:latin typeface="Calibri" panose="020F0502020204030204" pitchFamily="34" charset="0"/>
              </a:rPr>
              <a:t>Suero en fase de convalecencia</a:t>
            </a:r>
          </a:p>
          <a:p>
            <a:pPr marL="1085850" lvl="2" indent="-285750" algn="l" rtl="0">
              <a:spcAft>
                <a:spcPts val="300"/>
              </a:spcAft>
              <a:buFont typeface="Courier New" panose="02070309020205020404" pitchFamily="49" charset="0"/>
              <a:buChar char="o"/>
            </a:pPr>
            <a:r>
              <a:rPr lang="es" sz="1600" b="0" i="0" u="none" baseline="0" dirty="0">
                <a:latin typeface="Calibri" panose="020F0502020204030204" pitchFamily="34" charset="0"/>
              </a:rPr>
              <a:t>Terapia con medicamentos</a:t>
            </a:r>
          </a:p>
          <a:p>
            <a:pPr lvl="3" algn="l" rtl="0">
              <a:spcAft>
                <a:spcPts val="300"/>
              </a:spcAft>
            </a:pPr>
            <a:r>
              <a:rPr lang="es" sz="1600" b="0" i="0" u="none" baseline="0" dirty="0">
                <a:latin typeface="Calibri" panose="020F0502020204030204" pitchFamily="34" charset="0"/>
              </a:rPr>
              <a:t>Zmapp: tres anticuerpos monoclonales quiméricos humanizados y de ratón </a:t>
            </a:r>
          </a:p>
          <a:p>
            <a:pPr lvl="3" algn="l" rtl="0">
              <a:spcAft>
                <a:spcPts val="300"/>
              </a:spcAft>
            </a:pPr>
            <a:r>
              <a:rPr lang="es" sz="1600" b="0" i="0" u="none" baseline="0" dirty="0">
                <a:latin typeface="Calibri" panose="020F0502020204030204" pitchFamily="34" charset="0"/>
              </a:rPr>
              <a:t>Tekmira: nanopartículas de lípidos de pequeños ARN de interferencia</a:t>
            </a:r>
          </a:p>
          <a:p>
            <a:pPr lvl="3" algn="l" rtl="0">
              <a:spcAft>
                <a:spcPts val="300"/>
              </a:spcAft>
            </a:pPr>
            <a:r>
              <a:rPr lang="es" sz="1600" b="0" i="0" u="none" baseline="0" dirty="0">
                <a:latin typeface="Calibri" panose="020F0502020204030204" pitchFamily="34" charset="0"/>
              </a:rPr>
              <a:t>Favipiravir: inhibidor oral de polimerasa dependiente de ARN </a:t>
            </a:r>
            <a:endParaRPr lang="es" sz="2000" dirty="0">
              <a:latin typeface="Calibri" panose="020F0502020204030204" pitchFamily="34" charset="0"/>
            </a:endParaRPr>
          </a:p>
          <a:p>
            <a:pPr lvl="1" algn="l" rtl="0">
              <a:spcAft>
                <a:spcPts val="300"/>
              </a:spcAft>
            </a:pPr>
            <a:r>
              <a:rPr lang="es" sz="2200" b="0" i="0" u="none" baseline="0" dirty="0">
                <a:latin typeface="Calibri" panose="020F0502020204030204" pitchFamily="34" charset="0"/>
              </a:rPr>
              <a:t>Vacunas: en ensayos clínicos</a:t>
            </a:r>
          </a:p>
          <a:p>
            <a:pPr marL="1028700" lvl="2" algn="l" rtl="0">
              <a:spcAft>
                <a:spcPts val="300"/>
              </a:spcAft>
            </a:pPr>
            <a:r>
              <a:rPr lang="es" b="0" i="0" u="none" baseline="0" dirty="0">
                <a:latin typeface="Calibri" panose="020F0502020204030204" pitchFamily="34" charset="0"/>
              </a:rPr>
              <a:t>Adenovirus derivados de chimpancés a los que se les insertan genes del virus del Ébola</a:t>
            </a:r>
          </a:p>
          <a:p>
            <a:pPr marL="1028700" lvl="2" algn="l" rtl="0">
              <a:spcAft>
                <a:spcPts val="300"/>
              </a:spcAft>
            </a:pPr>
            <a:r>
              <a:rPr lang="es" b="0" i="0" u="none" baseline="0" dirty="0">
                <a:latin typeface="Calibri" panose="020F0502020204030204" pitchFamily="34" charset="0"/>
              </a:rPr>
              <a:t>Virus atenuados de la estomatitis vesicular a los que se les insertan genes del virus del Ébola</a:t>
            </a:r>
          </a:p>
        </p:txBody>
      </p:sp>
      <p:sp>
        <p:nvSpPr>
          <p:cNvPr id="2" name="Text Placeholder 1"/>
          <p:cNvSpPr>
            <a:spLocks noGrp="1"/>
          </p:cNvSpPr>
          <p:nvPr>
            <p:ph type="body" sz="half" idx="2"/>
          </p:nvPr>
        </p:nvSpPr>
        <p:spPr>
          <a:xfrm>
            <a:off x="309333" y="5747133"/>
            <a:ext cx="8525334" cy="817783"/>
          </a:xfrm>
        </p:spPr>
        <p:txBody>
          <a:bodyPr/>
          <a:lstStyle/>
          <a:p>
            <a:pPr algn="l" rtl="0"/>
            <a:r>
              <a:rPr lang="es" sz="1100" b="1" i="0" u="none" baseline="0" dirty="0">
                <a:solidFill>
                  <a:srgbClr val="4971F2"/>
                </a:solidFill>
                <a:latin typeface="Calibri" panose="020F0502020204030204" pitchFamily="34" charset="0"/>
              </a:rPr>
              <a:t>Referencias:</a:t>
            </a:r>
            <a:r>
              <a:rPr lang="es" sz="1100" b="0" i="0" u="none" baseline="0" dirty="0">
                <a:solidFill>
                  <a:srgbClr val="4971F2"/>
                </a:solidFill>
                <a:latin typeface="Calibri" panose="020F0502020204030204" pitchFamily="34" charset="0"/>
              </a:rPr>
              <a:t> </a:t>
            </a:r>
            <a:r>
              <a:rPr lang="es" sz="1100" b="0" i="0" u="none" baseline="30000" dirty="0">
                <a:solidFill>
                  <a:srgbClr val="4971F2"/>
                </a:solidFill>
                <a:latin typeface="Calibri" panose="020F0502020204030204" pitchFamily="34" charset="0"/>
              </a:rPr>
              <a:t>1</a:t>
            </a:r>
            <a:r>
              <a:rPr lang="es" sz="1100" b="0" i="0" u="none" baseline="0" dirty="0">
                <a:solidFill>
                  <a:srgbClr val="4971F2"/>
                </a:solidFill>
                <a:latin typeface="Calibri" panose="020F0502020204030204" pitchFamily="34" charset="0"/>
              </a:rPr>
              <a:t>Huggins, JW et al. </a:t>
            </a:r>
            <a:r>
              <a:rPr lang="es" sz="1100" b="0" i="1" u="none" baseline="0" dirty="0">
                <a:solidFill>
                  <a:srgbClr val="4971F2"/>
                </a:solidFill>
                <a:latin typeface="Calibri" panose="020F0502020204030204" pitchFamily="34" charset="0"/>
              </a:rPr>
              <a:t>Rev Infect Dis </a:t>
            </a:r>
            <a:r>
              <a:rPr lang="es" sz="1100" b="0" i="0" u="none" baseline="0" dirty="0">
                <a:solidFill>
                  <a:srgbClr val="4971F2"/>
                </a:solidFill>
                <a:latin typeface="Calibri" panose="020F0502020204030204" pitchFamily="34" charset="0"/>
              </a:rPr>
              <a:t>1989; </a:t>
            </a:r>
            <a:r>
              <a:rPr lang="es" sz="1100" b="0" i="0" u="none" baseline="30000" dirty="0">
                <a:solidFill>
                  <a:srgbClr val="4971F2"/>
                </a:solidFill>
                <a:latin typeface="Calibri" panose="020F0502020204030204" pitchFamily="34" charset="0"/>
              </a:rPr>
              <a:t>2</a:t>
            </a:r>
            <a:r>
              <a:rPr lang="es" sz="1100" b="0" i="0" u="none" baseline="0" dirty="0">
                <a:solidFill>
                  <a:srgbClr val="4971F2"/>
                </a:solidFill>
                <a:latin typeface="Calibri" panose="020F0502020204030204" pitchFamily="34" charset="0"/>
              </a:rPr>
              <a:t>Jarhling, P et al. </a:t>
            </a:r>
            <a:r>
              <a:rPr lang="es" sz="1100" b="0" i="1" u="none" baseline="0" dirty="0">
                <a:solidFill>
                  <a:srgbClr val="4971F2"/>
                </a:solidFill>
                <a:latin typeface="Calibri" panose="020F0502020204030204" pitchFamily="34" charset="0"/>
              </a:rPr>
              <a:t>JI</a:t>
            </a:r>
            <a:r>
              <a:rPr lang="es" sz="1100" b="0" i="0" u="none" baseline="0" dirty="0">
                <a:solidFill>
                  <a:srgbClr val="4971F2"/>
                </a:solidFill>
                <a:latin typeface="Calibri" panose="020F0502020204030204" pitchFamily="34" charset="0"/>
              </a:rPr>
              <a:t>D 2007; </a:t>
            </a:r>
            <a:r>
              <a:rPr lang="es" sz="1100" b="0" i="0" u="none" baseline="30000" dirty="0">
                <a:solidFill>
                  <a:srgbClr val="4971F2"/>
                </a:solidFill>
                <a:latin typeface="Calibri" panose="020F0502020204030204" pitchFamily="34" charset="0"/>
              </a:rPr>
              <a:t>3</a:t>
            </a:r>
            <a:r>
              <a:rPr lang="es" sz="1100" b="0" i="0" u="none" baseline="0" dirty="0">
                <a:solidFill>
                  <a:srgbClr val="4971F2"/>
                </a:solidFill>
                <a:latin typeface="Calibri" panose="020F0502020204030204" pitchFamily="34" charset="0"/>
              </a:rPr>
              <a:t>Mupapa, K et al. </a:t>
            </a:r>
            <a:r>
              <a:rPr lang="es" sz="1100" b="0" i="1" u="none" baseline="0" dirty="0">
                <a:solidFill>
                  <a:srgbClr val="4971F2"/>
                </a:solidFill>
                <a:latin typeface="Calibri" panose="020F0502020204030204" pitchFamily="34" charset="0"/>
              </a:rPr>
              <a:t>JID</a:t>
            </a:r>
            <a:r>
              <a:rPr lang="es" sz="1100" b="0" i="0" u="none" baseline="0" dirty="0">
                <a:solidFill>
                  <a:srgbClr val="4971F2"/>
                </a:solidFill>
                <a:latin typeface="Calibri" panose="020F0502020204030204" pitchFamily="34" charset="0"/>
              </a:rPr>
              <a:t> 1999 S18; </a:t>
            </a:r>
            <a:r>
              <a:rPr lang="es" sz="1100" b="0" i="0" u="none" baseline="30000" dirty="0">
                <a:solidFill>
                  <a:srgbClr val="4971F2"/>
                </a:solidFill>
                <a:latin typeface="Calibri" panose="020F0502020204030204" pitchFamily="34" charset="0"/>
              </a:rPr>
              <a:t>4</a:t>
            </a:r>
            <a:r>
              <a:rPr lang="es" sz="1100" b="0" i="0" u="none" baseline="0" dirty="0">
                <a:solidFill>
                  <a:srgbClr val="4971F2"/>
                </a:solidFill>
                <a:latin typeface="Calibri" panose="020F0502020204030204" pitchFamily="34" charset="0"/>
              </a:rPr>
              <a:t>Olinger, GG et al. </a:t>
            </a:r>
            <a:r>
              <a:rPr lang="es" sz="1100" b="0" i="1" u="none" baseline="0" dirty="0">
                <a:solidFill>
                  <a:srgbClr val="4971F2"/>
                </a:solidFill>
                <a:latin typeface="Calibri" panose="020F0502020204030204" pitchFamily="34" charset="0"/>
              </a:rPr>
              <a:t>PNAS</a:t>
            </a:r>
            <a:r>
              <a:rPr lang="es" sz="1100" b="0" i="0" u="none" baseline="0" dirty="0">
                <a:solidFill>
                  <a:srgbClr val="4971F2"/>
                </a:solidFill>
                <a:latin typeface="Calibri" panose="020F0502020204030204" pitchFamily="34" charset="0"/>
              </a:rPr>
              <a:t> 2012; </a:t>
            </a:r>
            <a:r>
              <a:rPr lang="es" sz="1100" b="0" i="0" u="none" baseline="30000" dirty="0">
                <a:solidFill>
                  <a:srgbClr val="4971F2"/>
                </a:solidFill>
                <a:latin typeface="Calibri" panose="020F0502020204030204" pitchFamily="34" charset="0"/>
              </a:rPr>
              <a:t>5</a:t>
            </a:r>
            <a:r>
              <a:rPr lang="es" sz="1100" b="0" i="0" u="none" baseline="0" dirty="0">
                <a:solidFill>
                  <a:srgbClr val="4971F2"/>
                </a:solidFill>
                <a:latin typeface="Calibri" panose="020F0502020204030204" pitchFamily="34" charset="0"/>
              </a:rPr>
              <a:t>Dye, JM et al. </a:t>
            </a:r>
            <a:r>
              <a:rPr lang="es" sz="1100" b="0" i="1" u="none" baseline="0" dirty="0">
                <a:solidFill>
                  <a:srgbClr val="4971F2"/>
                </a:solidFill>
                <a:latin typeface="Calibri" panose="020F0502020204030204" pitchFamily="34" charset="0"/>
              </a:rPr>
              <a:t>PNA</a:t>
            </a:r>
            <a:r>
              <a:rPr lang="es" sz="1100" b="0" i="0" u="none" baseline="0" dirty="0">
                <a:solidFill>
                  <a:srgbClr val="4971F2"/>
                </a:solidFill>
                <a:latin typeface="Calibri" panose="020F0502020204030204" pitchFamily="34" charset="0"/>
              </a:rPr>
              <a:t>S 2012; </a:t>
            </a:r>
            <a:r>
              <a:rPr lang="es" sz="1100" b="0" i="0" u="none" baseline="30000" dirty="0">
                <a:solidFill>
                  <a:srgbClr val="4971F2"/>
                </a:solidFill>
                <a:latin typeface="Calibri" panose="020F0502020204030204" pitchFamily="34" charset="0"/>
              </a:rPr>
              <a:t>6</a:t>
            </a:r>
            <a:r>
              <a:rPr lang="es" sz="1100" b="0" i="0" u="none" baseline="0" dirty="0">
                <a:solidFill>
                  <a:srgbClr val="4971F2"/>
                </a:solidFill>
                <a:latin typeface="Calibri" panose="020F0502020204030204" pitchFamily="34" charset="0"/>
              </a:rPr>
              <a:t>Qiu, X et al. </a:t>
            </a:r>
            <a:r>
              <a:rPr lang="es" sz="1100" b="0" i="1" u="none" baseline="0" dirty="0">
                <a:solidFill>
                  <a:srgbClr val="4971F2"/>
                </a:solidFill>
                <a:latin typeface="Calibri" panose="020F0502020204030204" pitchFamily="34" charset="0"/>
              </a:rPr>
              <a:t>Sci Transl Med </a:t>
            </a:r>
            <a:r>
              <a:rPr lang="es" sz="1100" b="0" i="0" u="none" baseline="0" dirty="0">
                <a:solidFill>
                  <a:srgbClr val="4971F2"/>
                </a:solidFill>
                <a:latin typeface="Calibri" panose="020F0502020204030204" pitchFamily="34" charset="0"/>
              </a:rPr>
              <a:t>2013; </a:t>
            </a:r>
            <a:r>
              <a:rPr lang="es" sz="1100" b="0" i="0" u="none" baseline="30000" dirty="0">
                <a:solidFill>
                  <a:srgbClr val="4971F2"/>
                </a:solidFill>
                <a:latin typeface="Calibri" panose="020F0502020204030204" pitchFamily="34" charset="0"/>
              </a:rPr>
              <a:t>7</a:t>
            </a:r>
            <a:r>
              <a:rPr lang="es" sz="1100" b="0" i="0" u="none" baseline="0" dirty="0">
                <a:solidFill>
                  <a:srgbClr val="4971F2"/>
                </a:solidFill>
                <a:latin typeface="Calibri" panose="020F0502020204030204" pitchFamily="34" charset="0"/>
              </a:rPr>
              <a:t>Qiu, X et al. </a:t>
            </a:r>
            <a:r>
              <a:rPr lang="es" sz="1100" b="0" i="1" u="none" baseline="0" dirty="0">
                <a:solidFill>
                  <a:srgbClr val="4971F2"/>
                </a:solidFill>
                <a:latin typeface="Calibri" panose="020F0502020204030204" pitchFamily="34" charset="0"/>
              </a:rPr>
              <a:t>Nature</a:t>
            </a:r>
            <a:r>
              <a:rPr lang="es" sz="1100" b="0" i="0" u="none" baseline="0" dirty="0">
                <a:solidFill>
                  <a:srgbClr val="4971F2"/>
                </a:solidFill>
                <a:latin typeface="Calibri" panose="020F0502020204030204" pitchFamily="34" charset="0"/>
              </a:rPr>
              <a:t> 2014; </a:t>
            </a:r>
            <a:r>
              <a:rPr lang="es" sz="1100" b="0" i="0" u="none" baseline="30000" dirty="0">
                <a:solidFill>
                  <a:srgbClr val="4971F2"/>
                </a:solidFill>
                <a:latin typeface="Calibri" panose="020F0502020204030204" pitchFamily="34" charset="0"/>
              </a:rPr>
              <a:t>8</a:t>
            </a:r>
            <a:r>
              <a:rPr lang="es" sz="1100" b="0" i="0" u="none" baseline="0" dirty="0">
                <a:solidFill>
                  <a:srgbClr val="4971F2"/>
                </a:solidFill>
                <a:latin typeface="Calibri" panose="020F0502020204030204" pitchFamily="34" charset="0"/>
              </a:rPr>
              <a:t>Geisbert, TW et al. </a:t>
            </a:r>
            <a:r>
              <a:rPr lang="es" sz="1100" b="0" i="1" u="none" baseline="0" dirty="0">
                <a:solidFill>
                  <a:srgbClr val="4971F2"/>
                </a:solidFill>
                <a:latin typeface="Calibri" panose="020F0502020204030204" pitchFamily="34" charset="0"/>
              </a:rPr>
              <a:t>JID</a:t>
            </a:r>
            <a:r>
              <a:rPr lang="es" sz="1100" b="0" i="0" u="none" baseline="0" dirty="0">
                <a:solidFill>
                  <a:srgbClr val="4971F2"/>
                </a:solidFill>
                <a:latin typeface="Calibri" panose="020F0502020204030204" pitchFamily="34" charset="0"/>
              </a:rPr>
              <a:t> 2007; </a:t>
            </a:r>
            <a:r>
              <a:rPr lang="es" sz="1100" b="0" i="0" u="none" baseline="30000" dirty="0">
                <a:solidFill>
                  <a:srgbClr val="4971F2"/>
                </a:solidFill>
                <a:latin typeface="Calibri" panose="020F0502020204030204" pitchFamily="34" charset="0"/>
              </a:rPr>
              <a:t>9</a:t>
            </a:r>
            <a:r>
              <a:rPr lang="es" sz="1100" b="0" i="0" u="none" baseline="0" dirty="0">
                <a:solidFill>
                  <a:srgbClr val="4971F2"/>
                </a:solidFill>
                <a:latin typeface="Calibri" panose="020F0502020204030204" pitchFamily="34" charset="0"/>
              </a:rPr>
              <a:t>Geisbert, TW et al. </a:t>
            </a:r>
            <a:r>
              <a:rPr lang="es" sz="1100" b="0" i="1" u="none" baseline="0" dirty="0">
                <a:solidFill>
                  <a:srgbClr val="4971F2"/>
                </a:solidFill>
                <a:latin typeface="Calibri" panose="020F0502020204030204" pitchFamily="34" charset="0"/>
              </a:rPr>
              <a:t>Lancet</a:t>
            </a:r>
            <a:r>
              <a:rPr lang="es" sz="1100" b="0" i="0" u="none" baseline="0" dirty="0">
                <a:solidFill>
                  <a:srgbClr val="4971F2"/>
                </a:solidFill>
                <a:latin typeface="Calibri" panose="020F0502020204030204" pitchFamily="34" charset="0"/>
              </a:rPr>
              <a:t> 2010; </a:t>
            </a:r>
            <a:r>
              <a:rPr lang="es" sz="1100" b="0" i="0" u="none" baseline="30000" dirty="0">
                <a:solidFill>
                  <a:srgbClr val="4971F2"/>
                </a:solidFill>
                <a:latin typeface="Calibri" panose="020F0502020204030204" pitchFamily="34" charset="0"/>
              </a:rPr>
              <a:t>10</a:t>
            </a:r>
            <a:r>
              <a:rPr lang="es" sz="1100" b="0" i="0" u="none" baseline="0" dirty="0">
                <a:solidFill>
                  <a:srgbClr val="4971F2"/>
                </a:solidFill>
                <a:latin typeface="Calibri" panose="020F0502020204030204" pitchFamily="34" charset="0"/>
              </a:rPr>
              <a:t>Kobinger, GP et al. </a:t>
            </a:r>
            <a:r>
              <a:rPr lang="es" sz="1100" b="0" i="1" u="none" baseline="0" dirty="0">
                <a:solidFill>
                  <a:srgbClr val="4971F2"/>
                </a:solidFill>
                <a:latin typeface="Calibri" panose="020F0502020204030204" pitchFamily="34" charset="0"/>
              </a:rPr>
              <a:t>Virology</a:t>
            </a:r>
            <a:r>
              <a:rPr lang="es" sz="1100" b="0" i="0" u="none" baseline="0" dirty="0">
                <a:solidFill>
                  <a:srgbClr val="4971F2"/>
                </a:solidFill>
                <a:latin typeface="Calibri" panose="020F0502020204030204" pitchFamily="34" charset="0"/>
              </a:rPr>
              <a:t> 2006; </a:t>
            </a:r>
            <a:r>
              <a:rPr lang="es" sz="1100" b="0" i="0" u="none" baseline="30000" dirty="0">
                <a:solidFill>
                  <a:srgbClr val="4971F2"/>
                </a:solidFill>
                <a:latin typeface="Calibri" panose="020F0502020204030204" pitchFamily="34" charset="0"/>
              </a:rPr>
              <a:t>11</a:t>
            </a:r>
            <a:r>
              <a:rPr lang="es" sz="1100" b="0" i="0" u="none" baseline="0" dirty="0">
                <a:solidFill>
                  <a:srgbClr val="4971F2"/>
                </a:solidFill>
                <a:latin typeface="Calibri" panose="020F0502020204030204" pitchFamily="34" charset="0"/>
              </a:rPr>
              <a:t>Wang, D et al. </a:t>
            </a:r>
            <a:r>
              <a:rPr lang="es" sz="1100" b="0" i="1" u="none" baseline="0" dirty="0">
                <a:solidFill>
                  <a:srgbClr val="4971F2"/>
                </a:solidFill>
                <a:latin typeface="Calibri" panose="020F0502020204030204" pitchFamily="34" charset="0"/>
              </a:rPr>
              <a:t>J Virol </a:t>
            </a:r>
            <a:r>
              <a:rPr lang="es" sz="1100" b="0" i="0" u="none" baseline="0" dirty="0">
                <a:solidFill>
                  <a:srgbClr val="4971F2"/>
                </a:solidFill>
                <a:latin typeface="Calibri" panose="020F0502020204030204" pitchFamily="34" charset="0"/>
              </a:rPr>
              <a:t>2006; </a:t>
            </a:r>
            <a:r>
              <a:rPr lang="es" sz="1100" b="0" i="0" u="none" baseline="30000" dirty="0">
                <a:solidFill>
                  <a:srgbClr val="4971F2"/>
                </a:solidFill>
                <a:latin typeface="Calibri" panose="020F0502020204030204" pitchFamily="34" charset="0"/>
              </a:rPr>
              <a:t>12</a:t>
            </a:r>
            <a:r>
              <a:rPr lang="es" sz="1100" b="0" i="0" u="none" baseline="0" dirty="0">
                <a:solidFill>
                  <a:srgbClr val="4971F2"/>
                </a:solidFill>
                <a:latin typeface="Calibri" panose="020F0502020204030204" pitchFamily="34" charset="0"/>
              </a:rPr>
              <a:t>Geisbert, TW et al. </a:t>
            </a:r>
            <a:r>
              <a:rPr lang="es" sz="1100" b="0" i="1" u="none" baseline="0" dirty="0">
                <a:solidFill>
                  <a:srgbClr val="4971F2"/>
                </a:solidFill>
                <a:latin typeface="Calibri" panose="020F0502020204030204" pitchFamily="34" charset="0"/>
              </a:rPr>
              <a:t>JID</a:t>
            </a:r>
            <a:r>
              <a:rPr lang="es" sz="1100" b="0" i="0" u="none" baseline="0" dirty="0">
                <a:solidFill>
                  <a:srgbClr val="4971F2"/>
                </a:solidFill>
                <a:latin typeface="Calibri" panose="020F0502020204030204" pitchFamily="34" charset="0"/>
              </a:rPr>
              <a:t> 2011; </a:t>
            </a:r>
            <a:r>
              <a:rPr lang="es" sz="1100" b="0" i="0" u="none" baseline="30000" dirty="0">
                <a:solidFill>
                  <a:srgbClr val="4971F2"/>
                </a:solidFill>
                <a:latin typeface="Calibri" panose="020F0502020204030204" pitchFamily="34" charset="0"/>
              </a:rPr>
              <a:t>13</a:t>
            </a:r>
            <a:r>
              <a:rPr lang="es" sz="1100" b="0" i="0" u="none" baseline="0" dirty="0">
                <a:solidFill>
                  <a:srgbClr val="4971F2"/>
                </a:solidFill>
                <a:latin typeface="Calibri" panose="020F0502020204030204" pitchFamily="34" charset="0"/>
              </a:rPr>
              <a:t>Gunther et al.  </a:t>
            </a:r>
            <a:r>
              <a:rPr lang="es" sz="1100" b="0" i="1" u="none" baseline="0" dirty="0">
                <a:solidFill>
                  <a:srgbClr val="4971F2"/>
                </a:solidFill>
                <a:latin typeface="Calibri" panose="020F0502020204030204" pitchFamily="34" charset="0"/>
              </a:rPr>
              <a:t>JID</a:t>
            </a:r>
            <a:r>
              <a:rPr lang="es" sz="1100" b="0" i="0" u="none" baseline="0" dirty="0">
                <a:solidFill>
                  <a:srgbClr val="4971F2"/>
                </a:solidFill>
                <a:latin typeface="Calibri" panose="020F0502020204030204" pitchFamily="34" charset="0"/>
              </a:rPr>
              <a:t> 2011; </a:t>
            </a:r>
            <a:r>
              <a:rPr lang="es" sz="1100" b="0" i="0" u="none" baseline="30000" dirty="0">
                <a:solidFill>
                  <a:srgbClr val="4971F2"/>
                </a:solidFill>
                <a:latin typeface="Calibri" panose="020F0502020204030204" pitchFamily="34" charset="0"/>
              </a:rPr>
              <a:t>14</a:t>
            </a:r>
            <a:r>
              <a:rPr lang="es" sz="1100" b="0" i="0" u="none" baseline="0" dirty="0">
                <a:solidFill>
                  <a:srgbClr val="4971F2"/>
                </a:solidFill>
                <a:latin typeface="Calibri" panose="020F0502020204030204" pitchFamily="34" charset="0"/>
              </a:rPr>
              <a:t>Oestereich, L et al. Antiviral Res. 2014.</a:t>
            </a: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29</a:t>
            </a:fld>
            <a:endParaRPr lang="es" altLang="en-US" sz="1200" i="1" dirty="0">
              <a:solidFill>
                <a:schemeClr val="accent4"/>
              </a:solidFill>
              <a:latin typeface="+mn-lt"/>
            </a:endParaRPr>
          </a:p>
        </p:txBody>
      </p:sp>
    </p:spTree>
    <p:extLst>
      <p:ext uri="{BB962C8B-B14F-4D97-AF65-F5344CB8AC3E}">
        <p14:creationId xmlns:p14="http://schemas.microsoft.com/office/powerpoint/2010/main" val="23446123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9968"/>
            <a:ext cx="8229600" cy="1143000"/>
          </a:xfrm>
        </p:spPr>
        <p:txBody>
          <a:bodyPr/>
          <a:lstStyle/>
          <a:p>
            <a:pPr rtl="0"/>
            <a:r>
              <a:rPr lang="es" sz="2800" b="1" i="0" u="none" baseline="0">
                <a:solidFill>
                  <a:srgbClr val="0039A6"/>
                </a:solidFill>
                <a:effectLst/>
                <a:latin typeface="Calibri" panose="020F0502020204030204" pitchFamily="34" charset="0"/>
              </a:rPr>
              <a:t>Virus del Ébola </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578890"/>
            <a:ext cx="3511485" cy="4580741"/>
          </a:xfrm>
        </p:spPr>
        <p:txBody>
          <a:bodyPr wrap="square">
            <a:spAutoFit/>
          </a:bodyPr>
          <a:lstStyle/>
          <a:p>
            <a:pPr algn="l" rtl="0">
              <a:lnSpc>
                <a:spcPts val="2600"/>
              </a:lnSpc>
              <a:buFont typeface="Wingdings" panose="05000000000000000000" pitchFamily="2" charset="2"/>
              <a:buChar char="§"/>
            </a:pPr>
            <a:r>
              <a:rPr lang="es" sz="2200" b="0" i="0" u="none" baseline="0" dirty="0">
                <a:latin typeface="Calibri" panose="020F0502020204030204" pitchFamily="34" charset="0"/>
              </a:rPr>
              <a:t>Virus zoonótico: Los murciélagos son su reservorio más probable, aunque existen especies desconocidas</a:t>
            </a:r>
          </a:p>
          <a:p>
            <a:pPr algn="l" rtl="0">
              <a:lnSpc>
                <a:spcPts val="2600"/>
              </a:lnSpc>
              <a:buFont typeface="Wingdings" panose="05000000000000000000" pitchFamily="2" charset="2"/>
              <a:buChar char="§"/>
            </a:pPr>
            <a:r>
              <a:rPr lang="es" sz="2200" b="0" i="0" u="none" baseline="0" dirty="0">
                <a:latin typeface="Calibri" panose="020F0502020204030204" pitchFamily="34" charset="0"/>
              </a:rPr>
              <a:t>Evento de derrame de animales salvajes infectados (p. ej.: el murciélago frugívoro, el mono, el antílope) a los humanos, seguida de la transmisión entre personas</a:t>
            </a:r>
            <a:endParaRPr lang="es" sz="2200" dirty="0">
              <a:latin typeface="Calibri" panose="020F0502020204030204" pitchFamily="34" charset="0"/>
            </a:endParaRPr>
          </a:p>
        </p:txBody>
      </p:sp>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a:t>
            </a:fld>
            <a:endParaRPr lang="es" altLang="en-US" sz="1200" i="1" dirty="0">
              <a:solidFill>
                <a:schemeClr val="accent4"/>
              </a:solidFill>
              <a:latin typeface="+mn-lt"/>
            </a:endParaRPr>
          </a:p>
        </p:txBody>
      </p:sp>
      <p:pic>
        <p:nvPicPr>
          <p:cNvPr id="2" name="Picture 1"/>
          <p:cNvPicPr>
            <a:picLocks noChangeAspect="1"/>
          </p:cNvPicPr>
          <p:nvPr/>
        </p:nvPicPr>
        <p:blipFill rotWithShape="1">
          <a:blip r:embed="rId3"/>
          <a:srcRect r="24533"/>
          <a:stretch/>
        </p:blipFill>
        <p:spPr>
          <a:xfrm>
            <a:off x="3793344" y="1446940"/>
            <a:ext cx="4964912" cy="4449702"/>
          </a:xfrm>
          <a:prstGeom prst="rect">
            <a:avLst/>
          </a:prstGeom>
        </p:spPr>
      </p:pic>
    </p:spTree>
    <p:extLst>
      <p:ext uri="{BB962C8B-B14F-4D97-AF65-F5344CB8AC3E}">
        <p14:creationId xmlns:p14="http://schemas.microsoft.com/office/powerpoint/2010/main" val="49413453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07" y="352674"/>
            <a:ext cx="8595360" cy="868362"/>
          </a:xfrm>
        </p:spPr>
        <p:txBody>
          <a:bodyPr/>
          <a:lstStyle/>
          <a:p>
            <a:pPr rtl="0"/>
            <a:r>
              <a:rPr lang="es" sz="2800" b="1" i="0" u="none" baseline="0">
                <a:solidFill>
                  <a:srgbClr val="0039A6"/>
                </a:solidFill>
                <a:effectLst/>
                <a:latin typeface="Calibri" panose="020F0502020204030204" pitchFamily="34" charset="0"/>
              </a:rPr>
              <a:t>Recuperación de los pacientes</a:t>
            </a:r>
            <a:r>
              <a:rPr lang="es" sz="2800" b="0" i="0" u="none" baseline="0"/>
              <a:t>	</a:t>
            </a:r>
            <a:endParaRPr lang="es" sz="2800" dirty="0"/>
          </a:p>
        </p:txBody>
      </p:sp>
      <p:sp>
        <p:nvSpPr>
          <p:cNvPr id="3" name="Content Placeholder 2"/>
          <p:cNvSpPr>
            <a:spLocks noGrp="1"/>
          </p:cNvSpPr>
          <p:nvPr>
            <p:ph idx="1"/>
          </p:nvPr>
        </p:nvSpPr>
        <p:spPr>
          <a:xfrm>
            <a:off x="457200" y="1306484"/>
            <a:ext cx="8229600" cy="4728766"/>
          </a:xfrm>
        </p:spPr>
        <p:txBody>
          <a:bodyPr/>
          <a:lstStyle/>
          <a:p>
            <a:pPr algn="l" rtl="0">
              <a:spcBef>
                <a:spcPts val="1200"/>
              </a:spcBef>
              <a:spcAft>
                <a:spcPts val="0"/>
              </a:spcAft>
              <a:buFont typeface="Wingdings" panose="05000000000000000000" pitchFamily="2" charset="2"/>
              <a:buChar char="§"/>
            </a:pPr>
            <a:r>
              <a:rPr lang="es" sz="2200" b="0" i="0" u="none" baseline="0" dirty="0">
                <a:latin typeface="Calibri" panose="020F0502020204030204" pitchFamily="34" charset="0"/>
              </a:rPr>
              <a:t>Los pacientes que sobreviven muestran signos de mejoras clínicas, frecuentemente, durante la segunda semana con la enfermedad </a:t>
            </a:r>
          </a:p>
          <a:p>
            <a:pPr lvl="1" algn="l" rtl="0">
              <a:spcAft>
                <a:spcPts val="200"/>
              </a:spcAft>
              <a:buFont typeface="Arial" panose="020B0604020202020204" pitchFamily="34" charset="0"/>
              <a:buChar char="•"/>
            </a:pPr>
            <a:r>
              <a:rPr lang="es" sz="1800" b="0" i="0" u="none" baseline="0" dirty="0">
                <a:latin typeface="Calibri" panose="020F0502020204030204" pitchFamily="34" charset="0"/>
              </a:rPr>
              <a:t>Asociado con el desarrollo de anticuerpos específicos del virus</a:t>
            </a:r>
          </a:p>
          <a:p>
            <a:pPr lvl="1" algn="l" rtl="0">
              <a:spcAft>
                <a:spcPts val="200"/>
              </a:spcAft>
              <a:buFont typeface="Arial" panose="020B0604020202020204" pitchFamily="34" charset="0"/>
              <a:buChar char="•"/>
            </a:pPr>
            <a:r>
              <a:rPr lang="es" sz="1800" b="0" i="0" u="none" baseline="0" dirty="0">
                <a:latin typeface="Calibri" panose="020F0502020204030204" pitchFamily="34" charset="0"/>
              </a:rPr>
              <a:t>Los anticuerpos con actividad para neutralizar el virus del Ébola persisten por más de 12 años después de que se produce la infección</a:t>
            </a:r>
          </a:p>
          <a:p>
            <a:pPr algn="l" rtl="0">
              <a:spcBef>
                <a:spcPts val="1200"/>
              </a:spcBef>
              <a:spcAft>
                <a:spcPts val="0"/>
              </a:spcAft>
              <a:buFont typeface="Wingdings" panose="05000000000000000000" pitchFamily="2" charset="2"/>
              <a:buChar char="§"/>
            </a:pPr>
            <a:r>
              <a:rPr lang="es" sz="2200" b="0" i="0" u="none" baseline="0" dirty="0">
                <a:latin typeface="Calibri" panose="020F0502020204030204" pitchFamily="34" charset="0"/>
              </a:rPr>
              <a:t>Convalecencia prolongada</a:t>
            </a:r>
          </a:p>
          <a:p>
            <a:pPr lvl="1" algn="l" rtl="0">
              <a:spcAft>
                <a:spcPts val="200"/>
              </a:spcAft>
              <a:buFont typeface="Arial" panose="020B0604020202020204" pitchFamily="34" charset="0"/>
              <a:buChar char="•"/>
            </a:pPr>
            <a:r>
              <a:rPr lang="es" sz="1800" b="0" i="0" u="none" baseline="0" dirty="0">
                <a:latin typeface="Calibri" panose="020F0502020204030204" pitchFamily="34" charset="0"/>
              </a:rPr>
              <a:t>Incluye artralgia, mialgia, dolor abdominal, fatiga extrema y anorexia; muchos síntomas desaparecen en un plazo de 21 meses</a:t>
            </a:r>
          </a:p>
          <a:p>
            <a:pPr lvl="1" algn="l" rtl="0">
              <a:spcAft>
                <a:spcPts val="200"/>
              </a:spcAft>
              <a:buFont typeface="Arial" panose="020B0604020202020204" pitchFamily="34" charset="0"/>
              <a:buChar char="•"/>
            </a:pPr>
            <a:r>
              <a:rPr lang="es" sz="1800" b="0" i="0" u="none" baseline="0" dirty="0">
                <a:latin typeface="Calibri" panose="020F0502020204030204" pitchFamily="34" charset="0"/>
              </a:rPr>
              <a:t>La artralgia y la mialgia pueden persistir por &gt;21 meses </a:t>
            </a:r>
          </a:p>
          <a:p>
            <a:pPr lvl="1" algn="l" rtl="0">
              <a:spcAft>
                <a:spcPts val="200"/>
              </a:spcAft>
              <a:buFont typeface="Arial" panose="020B0604020202020204" pitchFamily="34" charset="0"/>
              <a:buChar char="•"/>
            </a:pPr>
            <a:r>
              <a:rPr lang="es" sz="1800" b="0" i="0" u="none" baseline="0" dirty="0">
                <a:latin typeface="Calibri" panose="020F0502020204030204" pitchFamily="34" charset="0"/>
              </a:rPr>
              <a:t>También se registró la aparición de escaras y pérdida del cabello</a:t>
            </a:r>
          </a:p>
        </p:txBody>
      </p:sp>
      <p:sp>
        <p:nvSpPr>
          <p:cNvPr id="4" name="Text Placeholder 1"/>
          <p:cNvSpPr>
            <a:spLocks noGrp="1"/>
          </p:cNvSpPr>
          <p:nvPr>
            <p:ph type="body" sz="half" idx="2"/>
          </p:nvPr>
        </p:nvSpPr>
        <p:spPr>
          <a:xfrm>
            <a:off x="305320" y="6027755"/>
            <a:ext cx="8525334" cy="527124"/>
          </a:xfrm>
        </p:spPr>
        <p:txBody>
          <a:bodyPr/>
          <a:lstStyle/>
          <a:p>
            <a:pPr algn="l" rtl="0"/>
            <a:r>
              <a:rPr lang="es" sz="1100" b="1" i="0" u="none" baseline="0">
                <a:solidFill>
                  <a:srgbClr val="4971F2"/>
                </a:solidFill>
                <a:latin typeface="Calibri" panose="020F0502020204030204" pitchFamily="34" charset="0"/>
              </a:rPr>
              <a:t>Referencias:</a:t>
            </a:r>
            <a:r>
              <a:rPr lang="es" sz="1100" b="0" i="0" u="none" baseline="0">
                <a:solidFill>
                  <a:srgbClr val="4971F2"/>
                </a:solidFill>
                <a:latin typeface="Calibri" panose="020F0502020204030204" pitchFamily="34" charset="0"/>
              </a:rPr>
              <a:t> </a:t>
            </a:r>
            <a:r>
              <a:rPr lang="es" sz="1100" b="0" i="0" u="none" baseline="30000">
                <a:solidFill>
                  <a:srgbClr val="4971F2"/>
                </a:solidFill>
                <a:latin typeface="Calibri" panose="020F0502020204030204" pitchFamily="34" charset="0"/>
              </a:rPr>
              <a:t>1</a:t>
            </a:r>
            <a:r>
              <a:rPr lang="es" sz="1100" b="0" i="0" u="none" baseline="0">
                <a:solidFill>
                  <a:srgbClr val="4971F2"/>
                </a:solidFill>
                <a:latin typeface="Calibri" panose="020F0502020204030204" pitchFamily="34" charset="0"/>
              </a:rPr>
              <a:t>WHO Ebola Response Team. </a:t>
            </a:r>
            <a:r>
              <a:rPr lang="es" sz="1100" b="0" i="1" u="none" baseline="0">
                <a:solidFill>
                  <a:srgbClr val="4971F2"/>
                </a:solidFill>
                <a:latin typeface="Calibri" panose="020F0502020204030204" pitchFamily="34" charset="0"/>
              </a:rPr>
              <a:t>NEJM</a:t>
            </a:r>
            <a:r>
              <a:rPr lang="es" sz="1100" b="0" i="0" u="none" baseline="0">
                <a:solidFill>
                  <a:srgbClr val="4971F2"/>
                </a:solidFill>
                <a:latin typeface="Calibri" panose="020F0502020204030204" pitchFamily="34" charset="0"/>
              </a:rPr>
              <a:t> 2014; </a:t>
            </a:r>
            <a:r>
              <a:rPr lang="es" sz="1100" b="0" i="0" u="none" baseline="30000">
                <a:solidFill>
                  <a:srgbClr val="4971F2"/>
                </a:solidFill>
                <a:latin typeface="Calibri" panose="020F0502020204030204" pitchFamily="34" charset="0"/>
              </a:rPr>
              <a:t>2</a:t>
            </a:r>
            <a:r>
              <a:rPr lang="es" sz="1100" b="0" i="0" u="none" baseline="0">
                <a:solidFill>
                  <a:srgbClr val="4971F2"/>
                </a:solidFill>
                <a:latin typeface="Calibri" panose="020F0502020204030204" pitchFamily="34" charset="0"/>
              </a:rPr>
              <a:t>Feldman H &amp; Geisbert TW. </a:t>
            </a:r>
            <a:r>
              <a:rPr lang="es" sz="1100" b="0" i="1" u="none" baseline="0">
                <a:solidFill>
                  <a:srgbClr val="4971F2"/>
                </a:solidFill>
                <a:latin typeface="Calibri" panose="020F0502020204030204" pitchFamily="34" charset="0"/>
              </a:rPr>
              <a:t>Lancet</a:t>
            </a:r>
            <a:r>
              <a:rPr lang="es" sz="1100" b="0" i="0" u="none" baseline="0">
                <a:solidFill>
                  <a:srgbClr val="4971F2"/>
                </a:solidFill>
                <a:latin typeface="Calibri" panose="020F0502020204030204" pitchFamily="34" charset="0"/>
              </a:rPr>
              <a:t> 2011; </a:t>
            </a:r>
            <a:r>
              <a:rPr lang="es" sz="1100" b="0" i="0" u="none" baseline="30000">
                <a:solidFill>
                  <a:srgbClr val="4971F2"/>
                </a:solidFill>
                <a:latin typeface="Calibri" panose="020F0502020204030204" pitchFamily="34" charset="0"/>
              </a:rPr>
              <a:t>3</a:t>
            </a:r>
            <a:r>
              <a:rPr lang="es" sz="1100" b="0" i="0" u="none" baseline="0">
                <a:solidFill>
                  <a:srgbClr val="4971F2"/>
                </a:solidFill>
                <a:latin typeface="Calibri" panose="020F0502020204030204" pitchFamily="34" charset="0"/>
              </a:rPr>
              <a:t>Ksiazek TG et al. </a:t>
            </a:r>
            <a:r>
              <a:rPr lang="es" sz="1100" b="0" i="1" u="none" baseline="0">
                <a:solidFill>
                  <a:srgbClr val="4971F2"/>
                </a:solidFill>
                <a:latin typeface="Calibri" panose="020F0502020204030204" pitchFamily="34" charset="0"/>
              </a:rPr>
              <a:t>JID</a:t>
            </a:r>
            <a:r>
              <a:rPr lang="es" sz="1100" b="0" i="0" u="none" baseline="0">
                <a:solidFill>
                  <a:srgbClr val="4971F2"/>
                </a:solidFill>
                <a:latin typeface="Calibri" panose="020F0502020204030204" pitchFamily="34" charset="0"/>
              </a:rPr>
              <a:t> 1999; </a:t>
            </a:r>
            <a:r>
              <a:rPr lang="es" sz="1100" b="0" i="0" u="none" baseline="30000">
                <a:solidFill>
                  <a:srgbClr val="4971F2"/>
                </a:solidFill>
                <a:latin typeface="Calibri" panose="020F0502020204030204" pitchFamily="34" charset="0"/>
              </a:rPr>
              <a:t>4</a:t>
            </a:r>
            <a:r>
              <a:rPr lang="es" sz="1100" b="0" i="0" u="none" baseline="0">
                <a:solidFill>
                  <a:srgbClr val="4971F2"/>
                </a:solidFill>
                <a:latin typeface="Calibri" panose="020F0502020204030204" pitchFamily="34" charset="0"/>
              </a:rPr>
              <a:t>Sanchez A et al. </a:t>
            </a:r>
            <a:r>
              <a:rPr lang="es" sz="1100" b="0" i="1" u="none" baseline="0">
                <a:solidFill>
                  <a:srgbClr val="4971F2"/>
                </a:solidFill>
                <a:latin typeface="Calibri" panose="020F0502020204030204" pitchFamily="34" charset="0"/>
              </a:rPr>
              <a:t>J Virol </a:t>
            </a:r>
            <a:r>
              <a:rPr lang="es" sz="1100" b="0" i="0" u="none" baseline="0">
                <a:solidFill>
                  <a:srgbClr val="4971F2"/>
                </a:solidFill>
                <a:latin typeface="Calibri" panose="020F0502020204030204" pitchFamily="34" charset="0"/>
              </a:rPr>
              <a:t>2004; </a:t>
            </a:r>
            <a:r>
              <a:rPr lang="es" sz="1100" b="0" i="0" u="none" baseline="30000">
                <a:solidFill>
                  <a:srgbClr val="4971F2"/>
                </a:solidFill>
                <a:latin typeface="Calibri" panose="020F0502020204030204" pitchFamily="34" charset="0"/>
              </a:rPr>
              <a:t>5</a:t>
            </a:r>
            <a:r>
              <a:rPr lang="es" sz="1100" b="0" i="0" u="none" baseline="0">
                <a:solidFill>
                  <a:srgbClr val="4971F2"/>
                </a:solidFill>
                <a:latin typeface="Calibri" panose="020F0502020204030204" pitchFamily="34" charset="0"/>
              </a:rPr>
              <a:t>Sobarzo A et al. </a:t>
            </a:r>
            <a:r>
              <a:rPr lang="es" sz="1100" b="0" i="1" u="none" baseline="0">
                <a:solidFill>
                  <a:srgbClr val="4971F2"/>
                </a:solidFill>
                <a:latin typeface="Calibri" panose="020F0502020204030204" pitchFamily="34" charset="0"/>
              </a:rPr>
              <a:t>NEJM</a:t>
            </a:r>
            <a:r>
              <a:rPr lang="es" sz="1100" b="0" i="0" u="none" baseline="0">
                <a:solidFill>
                  <a:srgbClr val="4971F2"/>
                </a:solidFill>
                <a:latin typeface="Calibri" panose="020F0502020204030204" pitchFamily="34" charset="0"/>
              </a:rPr>
              <a:t> 2013; and </a:t>
            </a:r>
            <a:r>
              <a:rPr lang="es" sz="1100" b="0" i="0" u="none" baseline="30000">
                <a:solidFill>
                  <a:srgbClr val="4971F2"/>
                </a:solidFill>
                <a:latin typeface="Calibri" panose="020F0502020204030204" pitchFamily="34" charset="0"/>
              </a:rPr>
              <a:t>6</a:t>
            </a:r>
            <a:r>
              <a:rPr lang="es" sz="1100" b="0" i="0" u="none" baseline="0">
                <a:solidFill>
                  <a:srgbClr val="4971F2"/>
                </a:solidFill>
                <a:latin typeface="Calibri" panose="020F0502020204030204" pitchFamily="34" charset="0"/>
              </a:rPr>
              <a:t>Rowe AK et al. </a:t>
            </a:r>
            <a:r>
              <a:rPr lang="es" sz="1100" b="0" i="1" u="none" baseline="0">
                <a:solidFill>
                  <a:srgbClr val="4971F2"/>
                </a:solidFill>
                <a:latin typeface="Calibri" panose="020F0502020204030204" pitchFamily="34" charset="0"/>
              </a:rPr>
              <a:t>JID</a:t>
            </a:r>
            <a:r>
              <a:rPr lang="es" sz="1100" b="0" i="0" u="none" baseline="0">
                <a:solidFill>
                  <a:srgbClr val="4971F2"/>
                </a:solidFill>
                <a:latin typeface="Calibri" panose="020F0502020204030204" pitchFamily="34" charset="0"/>
              </a:rPr>
              <a:t> 1999.</a:t>
            </a:r>
            <a:endParaRPr lang="es" sz="1100" dirty="0">
              <a:solidFill>
                <a:srgbClr val="4971F2"/>
              </a:solidFill>
              <a:latin typeface="Calibri" panose="020F0502020204030204" pitchFamily="34" charset="0"/>
            </a:endParaRPr>
          </a:p>
        </p:txBody>
      </p:sp>
      <p:sp>
        <p:nvSpPr>
          <p:cNvPr id="14"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30</a:t>
            </a:fld>
            <a:endParaRPr lang="es" altLang="en-US" sz="1200" i="1" dirty="0">
              <a:solidFill>
                <a:schemeClr val="accent4"/>
              </a:solidFill>
              <a:latin typeface="+mn-lt"/>
            </a:endParaRPr>
          </a:p>
        </p:txBody>
      </p:sp>
    </p:spTree>
    <p:extLst>
      <p:ext uri="{BB962C8B-B14F-4D97-AF65-F5344CB8AC3E}">
        <p14:creationId xmlns:p14="http://schemas.microsoft.com/office/powerpoint/2010/main" val="334979382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1056" cy="1143000"/>
          </a:xfrm>
        </p:spPr>
        <p:txBody>
          <a:bodyPr/>
          <a:lstStyle/>
          <a:p>
            <a:pPr rtl="0"/>
            <a:r>
              <a:rPr lang="es" sz="2800" b="1" i="0" u="none" baseline="0" dirty="0">
                <a:solidFill>
                  <a:srgbClr val="0039A6"/>
                </a:solidFill>
                <a:effectLst/>
                <a:latin typeface="Calibri" panose="020F0502020204030204" pitchFamily="34" charset="0"/>
              </a:rPr>
              <a:t>Consideraciones prácticas para la evaluación de pacientes con posible enfermedad del Ébola en EE. UU.</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693056"/>
            <a:ext cx="8229600" cy="3429144"/>
          </a:xfrm>
        </p:spPr>
        <p:txBody>
          <a:bodyPr>
            <a:spAutoFit/>
          </a:bodyPr>
          <a:lstStyle/>
          <a:p>
            <a:pPr lvl="0" algn="l" rtl="0">
              <a:spcBef>
                <a:spcPts val="200"/>
              </a:spcBef>
              <a:spcAft>
                <a:spcPts val="0"/>
              </a:spcAft>
              <a:buFont typeface="Wingdings" panose="05000000000000000000" pitchFamily="2" charset="2"/>
              <a:buChar char="§"/>
            </a:pPr>
            <a:r>
              <a:rPr lang="es" sz="2200" b="0" i="0" u="none" baseline="0" dirty="0">
                <a:latin typeface="Calibri" panose="020F0502020204030204" pitchFamily="34" charset="0"/>
              </a:rPr>
              <a:t>Los CDC recomiendan a todos los proveedores de atención médica de EE. UU. que examinen a los pacientes que han</a:t>
            </a:r>
            <a:endParaRPr lang="es" sz="2200" dirty="0">
              <a:latin typeface="Calibri" panose="020F0502020204030204" pitchFamily="34" charset="0"/>
            </a:endParaRPr>
          </a:p>
          <a:p>
            <a:pPr lvl="1" algn="l" rtl="0">
              <a:spcBef>
                <a:spcPts val="200"/>
              </a:spcBef>
              <a:spcAft>
                <a:spcPts val="0"/>
              </a:spcAft>
              <a:buFont typeface="Arial" panose="020B0604020202020204" pitchFamily="34" charset="0"/>
              <a:buChar char="•"/>
            </a:pPr>
            <a:r>
              <a:rPr lang="es" sz="1800" b="0" i="0" u="none" baseline="0" dirty="0">
                <a:latin typeface="Calibri" panose="020F0502020204030204" pitchFamily="34" charset="0"/>
              </a:rPr>
              <a:t>Viajado al exterior dentro de los últimos 21 días, </a:t>
            </a:r>
            <a:r>
              <a:rPr lang="es" sz="1800" b="1" i="0" u="none" baseline="0" dirty="0">
                <a:latin typeface="Calibri" panose="020F0502020204030204" pitchFamily="34" charset="0"/>
              </a:rPr>
              <a:t>o</a:t>
            </a:r>
          </a:p>
          <a:p>
            <a:pPr lvl="1" algn="l" rtl="0">
              <a:spcBef>
                <a:spcPts val="200"/>
              </a:spcBef>
              <a:spcAft>
                <a:spcPts val="0"/>
              </a:spcAft>
              <a:buFont typeface="Arial" panose="020B0604020202020204" pitchFamily="34" charset="0"/>
              <a:buChar char="•"/>
            </a:pPr>
            <a:r>
              <a:rPr lang="es" sz="1800" b="0" i="0" u="none" baseline="0" dirty="0">
                <a:latin typeface="Calibri" panose="020F0502020204030204" pitchFamily="34" charset="0"/>
              </a:rPr>
              <a:t>Tenido contacto con una persona con la enfermedad del Ébola confirmada, </a:t>
            </a:r>
            <a:r>
              <a:rPr lang="es" sz="1800" b="1" i="0" u="none" baseline="0" dirty="0">
                <a:latin typeface="Calibri" panose="020F0502020204030204" pitchFamily="34" charset="0"/>
              </a:rPr>
              <a:t>y </a:t>
            </a:r>
          </a:p>
          <a:p>
            <a:pPr lvl="1" algn="l" rtl="0">
              <a:spcBef>
                <a:spcPts val="200"/>
              </a:spcBef>
              <a:spcAft>
                <a:spcPts val="0"/>
              </a:spcAft>
              <a:buFont typeface="Arial" panose="020B0604020202020204" pitchFamily="34" charset="0"/>
              <a:buChar char="•"/>
            </a:pPr>
            <a:r>
              <a:rPr lang="es" sz="1800" b="0" i="0" u="none" baseline="0" dirty="0">
                <a:latin typeface="Calibri" panose="020F0502020204030204" pitchFamily="34" charset="0"/>
              </a:rPr>
              <a:t>Tenido fiebre u otros síntomas de la enfermedad del Ébola</a:t>
            </a:r>
          </a:p>
          <a:p>
            <a:pPr algn="l" rtl="0">
              <a:spcBef>
                <a:spcPts val="200"/>
              </a:spcBef>
              <a:spcAft>
                <a:spcPts val="0"/>
              </a:spcAft>
              <a:buFont typeface="Wingdings" panose="05000000000000000000" pitchFamily="2" charset="2"/>
              <a:buChar char="§"/>
            </a:pPr>
            <a:r>
              <a:rPr lang="es" sz="2200" b="0" i="0" u="none" baseline="0" dirty="0">
                <a:latin typeface="Calibri" panose="020F0502020204030204" pitchFamily="34" charset="0"/>
              </a:rPr>
              <a:t>Si el paciente tiene exposición y síntomas, conozca los pasos iniciales que se deben dar</a:t>
            </a:r>
            <a:endParaRPr lang="es" sz="2200" dirty="0">
              <a:latin typeface="Calibri" panose="020F0502020204030204" pitchFamily="34" charset="0"/>
            </a:endParaRPr>
          </a:p>
          <a:p>
            <a:pPr algn="l" rtl="0">
              <a:spcBef>
                <a:spcPts val="200"/>
              </a:spcBef>
              <a:spcAft>
                <a:spcPts val="0"/>
              </a:spcAft>
              <a:buFont typeface="Wingdings" panose="05000000000000000000" pitchFamily="2" charset="2"/>
              <a:buChar char="§"/>
            </a:pPr>
            <a:r>
              <a:rPr lang="es" sz="2200" b="0" i="0" u="none" baseline="0" dirty="0">
                <a:latin typeface="Calibri" panose="020F0502020204030204" pitchFamily="34" charset="0"/>
              </a:rPr>
              <a:t>Los CDC han elaborado documentos para facilitar la evaluación</a:t>
            </a:r>
          </a:p>
          <a:p>
            <a:pPr lvl="1" algn="l" rtl="0">
              <a:spcBef>
                <a:spcPts val="300"/>
              </a:spcBef>
              <a:spcAft>
                <a:spcPts val="0"/>
              </a:spcAft>
              <a:buFont typeface="Arial" panose="020B0604020202020204" pitchFamily="34" charset="0"/>
              <a:buChar char="•"/>
            </a:pPr>
            <a:r>
              <a:rPr lang="es" sz="1800" b="0" i="0" u="none" baseline="0" dirty="0">
                <a:latin typeface="Calibri" panose="020F0502020204030204" pitchFamily="34" charset="0"/>
                <a:hlinkClick r:id="rId3"/>
              </a:rPr>
              <a:t>http://www.cdc.gov/vhf/ebola/healthcare-us/evaluating-patients/evaluating-travelers.html</a:t>
            </a:r>
            <a:r>
              <a:rPr lang="es" sz="1800" b="0" i="0" u="none" baseline="0" dirty="0">
                <a:latin typeface="Calibri" panose="020F0502020204030204" pitchFamily="34" charset="0"/>
              </a:rPr>
              <a:t> </a:t>
            </a:r>
            <a:endParaRPr lang="es" sz="1800" dirty="0">
              <a:latin typeface="Calibri" panose="020F0502020204030204" pitchFamily="34" charset="0"/>
            </a:endParaRPr>
          </a:p>
        </p:txBody>
      </p:sp>
      <p:sp>
        <p:nvSpPr>
          <p:cNvPr id="7"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31</a:t>
            </a:fld>
            <a:endParaRPr lang="es" altLang="en-US" sz="1200" i="1" dirty="0">
              <a:solidFill>
                <a:schemeClr val="accent4"/>
              </a:solidFill>
              <a:latin typeface="+mn-lt"/>
            </a:endParaRPr>
          </a:p>
        </p:txBody>
      </p:sp>
    </p:spTree>
    <p:extLst>
      <p:ext uri="{BB962C8B-B14F-4D97-AF65-F5344CB8AC3E}">
        <p14:creationId xmlns:p14="http://schemas.microsoft.com/office/powerpoint/2010/main" val="265842047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2575" y="6223518"/>
            <a:ext cx="8525334" cy="303298"/>
          </a:xfrm>
        </p:spPr>
        <p:txBody>
          <a:bodyPr/>
          <a:lstStyle/>
          <a:p>
            <a:pPr algn="l" rtl="0">
              <a:lnSpc>
                <a:spcPts val="1300"/>
              </a:lnSpc>
              <a:spcBef>
                <a:spcPts val="0"/>
              </a:spcBef>
            </a:pPr>
            <a:r>
              <a:rPr lang="es" sz="1100" b="0" i="0" u="none" baseline="0">
                <a:solidFill>
                  <a:srgbClr val="4971F2"/>
                </a:solidFill>
                <a:latin typeface="Calibri" panose="020F0502020204030204" pitchFamily="34" charset="0"/>
              </a:rPr>
              <a:t>Algoritmo disponible en </a:t>
            </a:r>
            <a:r>
              <a:rPr lang="es" sz="1100" b="0" i="0" u="none" baseline="0">
                <a:solidFill>
                  <a:srgbClr val="4971F2"/>
                </a:solidFill>
                <a:latin typeface="Calibri" panose="020F0502020204030204" pitchFamily="34" charset="0"/>
                <a:hlinkClick r:id="rId2"/>
              </a:rPr>
              <a:t>http://www.cdc.gov/vhf/ebola/pdf/could-it-be-ebola.pdf</a:t>
            </a:r>
            <a:r>
              <a:rPr lang="es" sz="1100" b="0" i="0" u="none" baseline="0">
                <a:solidFill>
                  <a:srgbClr val="4971F2"/>
                </a:solidFill>
                <a:latin typeface="Calibri" panose="020F0502020204030204" pitchFamily="34" charset="0"/>
              </a:rPr>
              <a:t> </a:t>
            </a:r>
            <a:endParaRPr lang="es" sz="1100" dirty="0">
              <a:solidFill>
                <a:srgbClr val="4971F2"/>
              </a:solidFill>
              <a:latin typeface="Calibri" panose="020F0502020204030204" pitchFamily="34" charset="0"/>
            </a:endParaRPr>
          </a:p>
        </p:txBody>
      </p:sp>
      <p:sp>
        <p:nvSpPr>
          <p:cNvPr id="10"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32</a:t>
            </a:fld>
            <a:endParaRPr lang="es" altLang="en-US" sz="1200" i="1" dirty="0">
              <a:solidFill>
                <a:schemeClr val="accent4"/>
              </a:solidFill>
              <a:latin typeface="+mn-lt"/>
            </a:endParaRPr>
          </a:p>
        </p:txBody>
      </p:sp>
      <p:pic>
        <p:nvPicPr>
          <p:cNvPr id="2" name="Picture 1"/>
          <p:cNvPicPr>
            <a:picLocks noChangeAspect="1"/>
          </p:cNvPicPr>
          <p:nvPr/>
        </p:nvPicPr>
        <p:blipFill rotWithShape="1">
          <a:blip r:embed="rId3"/>
          <a:srcRect t="1402" r="365"/>
          <a:stretch/>
        </p:blipFill>
        <p:spPr>
          <a:xfrm>
            <a:off x="361179" y="707010"/>
            <a:ext cx="8457406" cy="5242188"/>
          </a:xfrm>
          <a:prstGeom prst="rect">
            <a:avLst/>
          </a:prstGeom>
        </p:spPr>
      </p:pic>
    </p:spTree>
    <p:extLst>
      <p:ext uri="{BB962C8B-B14F-4D97-AF65-F5344CB8AC3E}">
        <p14:creationId xmlns:p14="http://schemas.microsoft.com/office/powerpoint/2010/main" val="196629706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5613"/>
            <a:ext cx="8229600" cy="1143000"/>
          </a:xfrm>
        </p:spPr>
        <p:txBody>
          <a:bodyPr/>
          <a:lstStyle/>
          <a:p>
            <a:pPr rtl="0">
              <a:lnSpc>
                <a:spcPts val="3400"/>
              </a:lnSpc>
            </a:pPr>
            <a:r>
              <a:rPr lang="es" sz="2800" b="1" i="0" u="none" baseline="0">
                <a:solidFill>
                  <a:srgbClr val="0039A6"/>
                </a:solidFill>
                <a:effectLst/>
                <a:latin typeface="Calibri" panose="020F0502020204030204" pitchFamily="34" charset="0"/>
              </a:rPr>
              <a:t>Directrices provisionales de monitoreo y traslado de personas que estuvieron expuestas a la enfermedad del Ébola</a:t>
            </a:r>
          </a:p>
        </p:txBody>
      </p:sp>
      <p:sp>
        <p:nvSpPr>
          <p:cNvPr id="3" name="Content Placeholder 2"/>
          <p:cNvSpPr>
            <a:spLocks noGrp="1"/>
          </p:cNvSpPr>
          <p:nvPr>
            <p:ph idx="1"/>
          </p:nvPr>
        </p:nvSpPr>
        <p:spPr>
          <a:xfrm>
            <a:off x="457200" y="1667014"/>
            <a:ext cx="8229600" cy="733534"/>
          </a:xfrm>
        </p:spPr>
        <p:txBody>
          <a:bodyPr>
            <a:spAutoFit/>
          </a:bodyPr>
          <a:lstStyle/>
          <a:p>
            <a:pPr marL="0" indent="0" algn="l" rtl="0">
              <a:lnSpc>
                <a:spcPts val="2500"/>
              </a:lnSpc>
              <a:spcAft>
                <a:spcPts val="0"/>
              </a:spcAft>
              <a:buNone/>
            </a:pPr>
            <a:r>
              <a:rPr lang="es" sz="2400" b="0" i="0" u="none" baseline="0" dirty="0">
                <a:solidFill>
                  <a:srgbClr val="4971F2"/>
                </a:solidFill>
                <a:latin typeface="Calibri" panose="020F0502020204030204" pitchFamily="34" charset="0"/>
              </a:rPr>
              <a:t>Los CDC han creado una guía para el monitoreo de las personas </a:t>
            </a:r>
            <a:r>
              <a:rPr lang="es" sz="2400" b="0" i="0" u="none" baseline="0" dirty="0" smtClean="0">
                <a:solidFill>
                  <a:srgbClr val="4971F2"/>
                </a:solidFill>
                <a:latin typeface="Calibri" panose="020F0502020204030204" pitchFamily="34" charset="0"/>
              </a:rPr>
              <a:t>expuestas al </a:t>
            </a:r>
            <a:r>
              <a:rPr lang="es" sz="2400" b="0" i="0" u="none" baseline="0" dirty="0">
                <a:solidFill>
                  <a:srgbClr val="4971F2"/>
                </a:solidFill>
                <a:latin typeface="Calibri" panose="020F0502020204030204" pitchFamily="34" charset="0"/>
              </a:rPr>
              <a:t>virus del Ébola y que no presentan síntomas</a:t>
            </a:r>
          </a:p>
        </p:txBody>
      </p:sp>
      <p:sp>
        <p:nvSpPr>
          <p:cNvPr id="2" name="Rectangle 1"/>
          <p:cNvSpPr/>
          <p:nvPr/>
        </p:nvSpPr>
        <p:spPr>
          <a:xfrm>
            <a:off x="0" y="6164204"/>
            <a:ext cx="7591424" cy="374461"/>
          </a:xfrm>
          <a:prstGeom prst="rect">
            <a:avLst/>
          </a:prstGeom>
        </p:spPr>
        <p:txBody>
          <a:bodyPr wrap="square">
            <a:spAutoFit/>
          </a:bodyPr>
          <a:lstStyle/>
          <a:p>
            <a:pPr lvl="1" algn="l" rtl="0">
              <a:lnSpc>
                <a:spcPts val="2200"/>
              </a:lnSpc>
              <a:spcBef>
                <a:spcPts val="600"/>
              </a:spcBef>
              <a:spcAft>
                <a:spcPts val="0"/>
              </a:spcAft>
            </a:pPr>
            <a:r>
              <a:rPr lang="es" sz="1200" b="0" i="0" u="none" baseline="0">
                <a:hlinkClick r:id="rId3"/>
              </a:rPr>
              <a:t>www.cdc.gov/vhf/ebola/hcp/monitoring-and-movement-of-persons-with-exposure.html</a:t>
            </a:r>
            <a:endParaRPr lang="es" sz="1200" dirty="0"/>
          </a:p>
        </p:txBody>
      </p:sp>
      <p:graphicFrame>
        <p:nvGraphicFramePr>
          <p:cNvPr id="5" name="Picture Placeholder 5"/>
          <p:cNvGraphicFramePr>
            <a:graphicFrameLocks/>
          </p:cNvGraphicFramePr>
          <p:nvPr>
            <p:extLst>
              <p:ext uri="{D42A27DB-BD31-4B8C-83A1-F6EECF244321}">
                <p14:modId xmlns:p14="http://schemas.microsoft.com/office/powerpoint/2010/main" val="419437088"/>
              </p:ext>
            </p:extLst>
          </p:nvPr>
        </p:nvGraphicFramePr>
        <p:xfrm>
          <a:off x="378372" y="2472887"/>
          <a:ext cx="8404924" cy="3689955"/>
        </p:xfrm>
        <a:graphic>
          <a:graphicData uri="http://schemas.openxmlformats.org/drawingml/2006/table">
            <a:tbl>
              <a:tblPr firstRow="1" bandRow="1">
                <a:tableStyleId>{93296810-A885-4BE3-A3E7-6D5BEEA58F35}</a:tableStyleId>
              </a:tblPr>
              <a:tblGrid>
                <a:gridCol w="1659978"/>
                <a:gridCol w="2574266"/>
                <a:gridCol w="2085340"/>
                <a:gridCol w="2085340"/>
              </a:tblGrid>
              <a:tr h="384613">
                <a:tc>
                  <a:txBody>
                    <a:bodyPr/>
                    <a:lstStyle/>
                    <a:p>
                      <a:pPr marL="114300" indent="0" algn="l" rtl="0"/>
                      <a:r>
                        <a:rPr lang="es" sz="1600" b="1" i="0" u="none" baseline="0" dirty="0">
                          <a:latin typeface="Calibri" panose="020F0502020204030204" pitchFamily="34" charset="0"/>
                        </a:rPr>
                        <a:t>NIVEL DE RIESGO</a:t>
                      </a:r>
                      <a:endParaRPr lang="es" sz="1600" dirty="0">
                        <a:latin typeface="Calibri" panose="020F0502020204030204" pitchFamily="34" charset="0"/>
                      </a:endParaRPr>
                    </a:p>
                  </a:txBody>
                  <a:tcPr marL="0" marR="0" marT="0" marB="0"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3">
                  <a:txBody>
                    <a:bodyPr/>
                    <a:lstStyle/>
                    <a:p>
                      <a:pPr algn="ctr" rtl="0"/>
                      <a:r>
                        <a:rPr lang="es" sz="1600" b="1" i="0" u="none" baseline="0" dirty="0">
                          <a:latin typeface="Calibri" panose="020F0502020204030204" pitchFamily="34" charset="0"/>
                        </a:rPr>
                        <a:t>MEDIDAS DE SALUD PÚBLICA</a:t>
                      </a:r>
                      <a:endParaRPr lang="es" sz="1600" dirty="0">
                        <a:latin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s"/>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57464">
                <a:tc>
                  <a:txBody>
                    <a:bodyPr/>
                    <a:lstStyle/>
                    <a:p>
                      <a:pPr algn="ctr" rtl="0"/>
                      <a:endParaRPr lang="es" sz="1600" dirty="0"/>
                    </a:p>
                  </a:txBody>
                  <a:tcPr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lgn="l" rtl="0"/>
                      <a:r>
                        <a:rPr lang="es" sz="1600" b="1" i="0" u="none" baseline="0">
                          <a:latin typeface="Calibri" panose="020F0502020204030204" pitchFamily="34" charset="0"/>
                        </a:rPr>
                        <a:t>Monitoreo</a:t>
                      </a:r>
                      <a:endParaRPr lang="es" sz="1600"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lgn="l" rtl="0"/>
                      <a:r>
                        <a:rPr lang="es" sz="1600" b="1" i="0" u="none" baseline="0">
                          <a:latin typeface="Calibri" panose="020F0502020204030204" pitchFamily="34" charset="0"/>
                        </a:rPr>
                        <a:t>Restricción </a:t>
                      </a:r>
                      <a:endParaRPr lang="es" sz="1600" b="1" dirty="0" smtClean="0">
                        <a:latin typeface="Calibri" panose="020F0502020204030204" pitchFamily="34" charset="0"/>
                      </a:endParaRPr>
                    </a:p>
                    <a:p>
                      <a:pPr marL="114300" indent="0" algn="l" rtl="0"/>
                      <a:r>
                        <a:rPr lang="es" sz="1600" b="1" i="0" u="none" baseline="0">
                          <a:latin typeface="Calibri" panose="020F0502020204030204" pitchFamily="34" charset="0"/>
                        </a:rPr>
                        <a:t>de actividades públicas</a:t>
                      </a:r>
                      <a:endParaRPr lang="es" sz="1600"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14300" indent="0" algn="l" rtl="0"/>
                      <a:r>
                        <a:rPr lang="es" sz="1600" b="1" i="0" u="none" baseline="0">
                          <a:latin typeface="Calibri" panose="020F0502020204030204" pitchFamily="34" charset="0"/>
                        </a:rPr>
                        <a:t>Restricción </a:t>
                      </a:r>
                      <a:endParaRPr lang="es" sz="1600" b="1" dirty="0" smtClean="0">
                        <a:latin typeface="Calibri" panose="020F0502020204030204" pitchFamily="34" charset="0"/>
                      </a:endParaRPr>
                    </a:p>
                    <a:p>
                      <a:pPr marL="114300" indent="0" algn="l" rtl="0"/>
                      <a:r>
                        <a:rPr lang="es" sz="1600" b="1" i="0" u="none" baseline="0">
                          <a:latin typeface="Calibri" panose="020F0502020204030204" pitchFamily="34" charset="0"/>
                        </a:rPr>
                        <a:t>Viajes</a:t>
                      </a:r>
                      <a:endParaRPr lang="es" sz="1600" dirty="0">
                        <a:latin typeface="Calibri" panose="020F0502020204030204" pitchFamily="34" charset="0"/>
                      </a:endParaRPr>
                    </a:p>
                  </a:txBody>
                  <a:tcPr marL="0" marR="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45476">
                <a:tc>
                  <a:txBody>
                    <a:bodyPr/>
                    <a:lstStyle/>
                    <a:p>
                      <a:pPr algn="l" rtl="0"/>
                      <a:r>
                        <a:rPr lang="es" sz="1600" b="1" i="0" u="none" strike="noStrike" kern="1200" baseline="0">
                          <a:solidFill>
                            <a:schemeClr val="dk1"/>
                          </a:solidFill>
                          <a:latin typeface="Calibri" panose="020F0502020204030204" pitchFamily="34" charset="0"/>
                          <a:ea typeface="+mn-ea"/>
                          <a:cs typeface="+mn-cs"/>
                        </a:rPr>
                        <a:t>ALTO riesgo</a:t>
                      </a:r>
                      <a:endParaRPr lang="es" sz="1600" dirty="0">
                        <a:latin typeface="Calibri" panose="020F0502020204030204" pitchFamily="34" charset="0"/>
                      </a:endParaRPr>
                    </a:p>
                  </a:txBody>
                  <a:tcPr anchor="ctr">
                    <a:lnL w="12700" cmpd="sng">
                      <a:noFill/>
                    </a:lnL>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 sz="1600" b="0" i="0" u="none" strike="noStrike" kern="1200" baseline="0">
                          <a:solidFill>
                            <a:schemeClr val="dk1"/>
                          </a:solidFill>
                          <a:latin typeface="Calibri" panose="020F0502020204030204" pitchFamily="34" charset="0"/>
                          <a:ea typeface="+mn-ea"/>
                          <a:cs typeface="+mn-cs"/>
                        </a:rPr>
                        <a:t>Monitoreo activo directo </a:t>
                      </a:r>
                      <a:endParaRPr lang="es" sz="1600" dirty="0" smtClean="0">
                        <a:latin typeface="Calibri" panose="020F0502020204030204" pitchFamily="34" charset="0"/>
                      </a:endParaRPr>
                    </a:p>
                  </a:txBody>
                  <a:tcPr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Sí</a:t>
                      </a:r>
                      <a:endParaRPr lang="es" sz="1600" dirty="0">
                        <a:latin typeface="Calibri" panose="020F0502020204030204" pitchFamily="34" charset="0"/>
                      </a:endParaRPr>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Sí</a:t>
                      </a:r>
                      <a:endParaRPr lang="es" sz="1600" dirty="0">
                        <a:latin typeface="Calibri" panose="020F0502020204030204" pitchFamily="34" charset="0"/>
                      </a:endParaRPr>
                    </a:p>
                  </a:txBody>
                  <a:tcPr marR="457200" anchor="ctr">
                    <a:lnT w="12700" cap="flat" cmpd="sng" algn="ctr">
                      <a:solidFill>
                        <a:schemeClr val="bg1"/>
                      </a:solidFill>
                      <a:prstDash val="solid"/>
                      <a:round/>
                      <a:headEnd type="none" w="med" len="med"/>
                      <a:tailEnd type="none" w="med" len="med"/>
                    </a:lnT>
                    <a:solidFill>
                      <a:schemeClr val="accent4">
                        <a:lumMod val="20000"/>
                        <a:lumOff val="80000"/>
                        <a:alpha val="50000"/>
                      </a:schemeClr>
                    </a:solidFill>
                  </a:tcPr>
                </a:tc>
              </a:tr>
              <a:tr h="650374">
                <a:tc>
                  <a:txBody>
                    <a:bodyPr/>
                    <a:lstStyle/>
                    <a:p>
                      <a:pPr algn="l" rtl="0"/>
                      <a:r>
                        <a:rPr lang="es" sz="1600" b="1" i="0" u="none" strike="noStrike" kern="1200" baseline="0">
                          <a:solidFill>
                            <a:schemeClr val="dk1"/>
                          </a:solidFill>
                          <a:latin typeface="Calibri" panose="020F0502020204030204" pitchFamily="34" charset="0"/>
                          <a:ea typeface="+mn-ea"/>
                          <a:cs typeface="+mn-cs"/>
                        </a:rPr>
                        <a:t>ALGÚN riesgo </a:t>
                      </a:r>
                      <a:endParaRPr lang="es" sz="1600" dirty="0">
                        <a:latin typeface="Calibri" panose="020F0502020204030204" pitchFamily="34" charset="0"/>
                      </a:endParaRPr>
                    </a:p>
                  </a:txBody>
                  <a:tcPr anchor="ctr">
                    <a:lnL w="12700" cmpd="sng">
                      <a:noFill/>
                    </a:lnL>
                    <a:solidFill>
                      <a:schemeClr val="accent4">
                        <a:lumMod val="40000"/>
                        <a:lumOff val="6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Monitoreo activo directo </a:t>
                      </a:r>
                      <a:endParaRPr lang="es" sz="1600" dirty="0">
                        <a:latin typeface="Calibri" panose="020F0502020204030204" pitchFamily="34" charset="0"/>
                      </a:endParaRPr>
                    </a:p>
                  </a:txBody>
                  <a:tcPr anchor="ctr">
                    <a:solidFill>
                      <a:schemeClr val="accent4">
                        <a:lumMod val="40000"/>
                        <a:lumOff val="6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Evaluación individualizada </a:t>
                      </a:r>
                    </a:p>
                    <a:p>
                      <a:pPr algn="l" rtl="0"/>
                      <a:r>
                        <a:rPr lang="es" sz="1600" b="0" i="0" u="none" strike="noStrike" kern="1200" baseline="0">
                          <a:solidFill>
                            <a:schemeClr val="dk1"/>
                          </a:solidFill>
                          <a:latin typeface="Calibri" panose="020F0502020204030204" pitchFamily="34" charset="0"/>
                          <a:ea typeface="+mn-ea"/>
                          <a:cs typeface="+mn-cs"/>
                        </a:rPr>
                        <a:t>(caso por caso) </a:t>
                      </a:r>
                      <a:endParaRPr lang="es" sz="1600" dirty="0">
                        <a:latin typeface="Calibri" panose="020F0502020204030204" pitchFamily="34" charset="0"/>
                      </a:endParaRPr>
                    </a:p>
                  </a:txBody>
                  <a:tcPr marR="457200" anchor="ctr">
                    <a:solidFill>
                      <a:schemeClr val="accent4">
                        <a:lumMod val="40000"/>
                        <a:lumOff val="6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Evaluación individualizada </a:t>
                      </a:r>
                    </a:p>
                    <a:p>
                      <a:pPr algn="l" rtl="0"/>
                      <a:r>
                        <a:rPr lang="es" sz="1600" b="0" i="0" u="none" strike="noStrike" kern="1200" baseline="0">
                          <a:solidFill>
                            <a:schemeClr val="dk1"/>
                          </a:solidFill>
                          <a:latin typeface="Calibri" panose="020F0502020204030204" pitchFamily="34" charset="0"/>
                          <a:ea typeface="+mn-ea"/>
                          <a:cs typeface="+mn-cs"/>
                        </a:rPr>
                        <a:t>(caso por caso) </a:t>
                      </a:r>
                      <a:endParaRPr lang="es" sz="1600" dirty="0">
                        <a:latin typeface="Calibri" panose="020F0502020204030204" pitchFamily="34" charset="0"/>
                      </a:endParaRPr>
                    </a:p>
                  </a:txBody>
                  <a:tcPr marR="457200" anchor="ctr">
                    <a:solidFill>
                      <a:schemeClr val="accent4">
                        <a:lumMod val="40000"/>
                        <a:lumOff val="60000"/>
                        <a:alpha val="50000"/>
                      </a:schemeClr>
                    </a:solidFill>
                  </a:tcPr>
                </a:tc>
              </a:tr>
              <a:tr h="1107800">
                <a:tc>
                  <a:txBody>
                    <a:bodyPr/>
                    <a:lstStyle/>
                    <a:p>
                      <a:pPr algn="l" rtl="0"/>
                      <a:r>
                        <a:rPr lang="es" sz="1600" b="1" i="0" u="none" strike="noStrike" kern="1200" baseline="0">
                          <a:solidFill>
                            <a:schemeClr val="dk1"/>
                          </a:solidFill>
                          <a:latin typeface="Calibri" panose="020F0502020204030204" pitchFamily="34" charset="0"/>
                          <a:ea typeface="+mn-ea"/>
                          <a:cs typeface="+mn-cs"/>
                        </a:rPr>
                        <a:t>BAJO riesgo</a:t>
                      </a:r>
                      <a:endParaRPr lang="es" sz="1600" dirty="0">
                        <a:latin typeface="Calibri" panose="020F0502020204030204" pitchFamily="34" charset="0"/>
                      </a:endParaRPr>
                    </a:p>
                  </a:txBody>
                  <a:tcPr anchor="ctr">
                    <a:lnL w="12700" cmpd="sng">
                      <a:noFill/>
                    </a:lnL>
                    <a:solidFill>
                      <a:schemeClr val="accent4">
                        <a:lumMod val="20000"/>
                        <a:lumOff val="80000"/>
                        <a:alpha val="50000"/>
                      </a:schemeClr>
                    </a:solidFill>
                  </a:tcPr>
                </a:tc>
                <a:tc>
                  <a:txBody>
                    <a:bodyPr/>
                    <a:lstStyle/>
                    <a:p>
                      <a:pPr algn="l" rtl="0"/>
                      <a:r>
                        <a:rPr lang="es" sz="1600" b="0" i="0" u="none" strike="noStrike" kern="1200" baseline="0" dirty="0">
                          <a:solidFill>
                            <a:schemeClr val="dk1"/>
                          </a:solidFill>
                          <a:latin typeface="Calibri" panose="020F0502020204030204" pitchFamily="34" charset="0"/>
                          <a:ea typeface="+mn-ea"/>
                          <a:cs typeface="+mn-cs"/>
                        </a:rPr>
                        <a:t>Monitoreo activo </a:t>
                      </a:r>
                    </a:p>
                    <a:p>
                      <a:pPr algn="l" rtl="0"/>
                      <a:r>
                        <a:rPr lang="es" sz="1600" b="0" i="0" u="none" strike="noStrike" kern="1200" baseline="0" dirty="0">
                          <a:solidFill>
                            <a:schemeClr val="dk1"/>
                          </a:solidFill>
                          <a:latin typeface="Calibri" panose="020F0502020204030204" pitchFamily="34" charset="0"/>
                          <a:ea typeface="+mn-ea"/>
                          <a:cs typeface="+mn-cs"/>
                        </a:rPr>
                        <a:t>para algunas personas, </a:t>
                      </a:r>
                    </a:p>
                    <a:p>
                      <a:pPr algn="l" rtl="0"/>
                      <a:r>
                        <a:rPr lang="es" sz="1600" b="0" i="0" u="none" strike="noStrike" kern="1200" baseline="0" dirty="0">
                          <a:solidFill>
                            <a:schemeClr val="dk1"/>
                          </a:solidFill>
                          <a:latin typeface="Calibri" panose="020F0502020204030204" pitchFamily="34" charset="0"/>
                          <a:ea typeface="+mn-ea"/>
                          <a:cs typeface="+mn-cs"/>
                        </a:rPr>
                        <a:t>Monitoreo activo directo </a:t>
                      </a:r>
                    </a:p>
                    <a:p>
                      <a:pPr algn="l" rtl="0"/>
                      <a:r>
                        <a:rPr lang="es" sz="1600" b="0" i="0" u="none" strike="noStrike" kern="1200" baseline="0" dirty="0">
                          <a:solidFill>
                            <a:schemeClr val="dk1"/>
                          </a:solidFill>
                          <a:latin typeface="Calibri" panose="020F0502020204030204" pitchFamily="34" charset="0"/>
                          <a:ea typeface="+mn-ea"/>
                          <a:cs typeface="+mn-cs"/>
                        </a:rPr>
                        <a:t>para otras </a:t>
                      </a:r>
                      <a:endParaRPr lang="es" sz="1600" dirty="0">
                        <a:latin typeface="Calibri" panose="020F0502020204030204" pitchFamily="34" charset="0"/>
                      </a:endParaRPr>
                    </a:p>
                  </a:txBody>
                  <a:tcPr anchor="ctr">
                    <a:solidFill>
                      <a:schemeClr val="accent4">
                        <a:lumMod val="20000"/>
                        <a:lumOff val="8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No</a:t>
                      </a:r>
                      <a:endParaRPr lang="es" sz="1600" dirty="0">
                        <a:latin typeface="Calibri" panose="020F0502020204030204" pitchFamily="34" charset="0"/>
                      </a:endParaRPr>
                    </a:p>
                  </a:txBody>
                  <a:tcPr marR="457200" anchor="ctr">
                    <a:solidFill>
                      <a:schemeClr val="accent4">
                        <a:lumMod val="20000"/>
                        <a:lumOff val="8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No</a:t>
                      </a:r>
                      <a:endParaRPr lang="es" sz="1600" dirty="0">
                        <a:latin typeface="Calibri" panose="020F0502020204030204" pitchFamily="34" charset="0"/>
                      </a:endParaRPr>
                    </a:p>
                  </a:txBody>
                  <a:tcPr marR="457200" anchor="ctr">
                    <a:solidFill>
                      <a:schemeClr val="accent4">
                        <a:lumMod val="20000"/>
                        <a:lumOff val="80000"/>
                        <a:alpha val="50000"/>
                      </a:schemeClr>
                    </a:solidFill>
                  </a:tcPr>
                </a:tc>
              </a:tr>
              <a:tr h="371642">
                <a:tc>
                  <a:txBody>
                    <a:bodyPr/>
                    <a:lstStyle/>
                    <a:p>
                      <a:pPr algn="l" rtl="0"/>
                      <a:r>
                        <a:rPr lang="es" sz="1600" b="1" i="0" u="none" strike="noStrike" kern="1200" baseline="0">
                          <a:solidFill>
                            <a:schemeClr val="dk1"/>
                          </a:solidFill>
                          <a:latin typeface="Calibri" panose="020F0502020204030204" pitchFamily="34" charset="0"/>
                          <a:ea typeface="+mn-ea"/>
                          <a:cs typeface="+mn-cs"/>
                        </a:rPr>
                        <a:t>SIN riesgo </a:t>
                      </a:r>
                      <a:endParaRPr lang="es" sz="1600" dirty="0">
                        <a:latin typeface="Calibri" panose="020F0502020204030204" pitchFamily="34" charset="0"/>
                      </a:endParaRPr>
                    </a:p>
                  </a:txBody>
                  <a:tcPr anchor="ctr">
                    <a:lnL w="12700" cmpd="sng">
                      <a:noFill/>
                    </a:lnL>
                    <a:solidFill>
                      <a:schemeClr val="accent4">
                        <a:lumMod val="40000"/>
                        <a:lumOff val="6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No</a:t>
                      </a:r>
                      <a:endParaRPr lang="es" sz="1600" dirty="0">
                        <a:latin typeface="Calibri" panose="020F0502020204030204" pitchFamily="34" charset="0"/>
                      </a:endParaRPr>
                    </a:p>
                  </a:txBody>
                  <a:tcPr anchor="ctr">
                    <a:solidFill>
                      <a:schemeClr val="accent4">
                        <a:lumMod val="40000"/>
                        <a:lumOff val="60000"/>
                        <a:alpha val="50000"/>
                      </a:schemeClr>
                    </a:solidFill>
                  </a:tcPr>
                </a:tc>
                <a:tc>
                  <a:txBody>
                    <a:bodyPr/>
                    <a:lstStyle/>
                    <a:p>
                      <a:pPr algn="l" rtl="0"/>
                      <a:r>
                        <a:rPr lang="es" sz="1600" b="0" i="0" u="none" strike="noStrike" kern="1200" baseline="0">
                          <a:solidFill>
                            <a:schemeClr val="dk1"/>
                          </a:solidFill>
                          <a:latin typeface="Calibri" panose="020F0502020204030204" pitchFamily="34" charset="0"/>
                          <a:ea typeface="+mn-ea"/>
                          <a:cs typeface="+mn-cs"/>
                        </a:rPr>
                        <a:t>No</a:t>
                      </a:r>
                      <a:endParaRPr lang="es" sz="1600" dirty="0">
                        <a:latin typeface="Calibri" panose="020F0502020204030204" pitchFamily="34" charset="0"/>
                      </a:endParaRPr>
                    </a:p>
                  </a:txBody>
                  <a:tcPr marR="457200" anchor="ctr">
                    <a:solidFill>
                      <a:schemeClr val="accent4">
                        <a:lumMod val="40000"/>
                        <a:lumOff val="60000"/>
                        <a:alpha val="50000"/>
                      </a:schemeClr>
                    </a:solidFill>
                  </a:tcPr>
                </a:tc>
                <a:tc>
                  <a:txBody>
                    <a:bodyPr/>
                    <a:lstStyle/>
                    <a:p>
                      <a:pPr algn="l" rtl="0"/>
                      <a:r>
                        <a:rPr lang="es" sz="1600" b="0" i="0" u="none" strike="noStrike" kern="1200" baseline="0" dirty="0">
                          <a:solidFill>
                            <a:schemeClr val="dk1"/>
                          </a:solidFill>
                          <a:latin typeface="Calibri" panose="020F0502020204030204" pitchFamily="34" charset="0"/>
                          <a:ea typeface="+mn-ea"/>
                          <a:cs typeface="+mn-cs"/>
                        </a:rPr>
                        <a:t>No</a:t>
                      </a:r>
                      <a:endParaRPr lang="es" sz="1600" dirty="0">
                        <a:latin typeface="Calibri" panose="020F0502020204030204" pitchFamily="34" charset="0"/>
                      </a:endParaRPr>
                    </a:p>
                  </a:txBody>
                  <a:tcPr marR="457200" anchor="ctr">
                    <a:solidFill>
                      <a:schemeClr val="accent4">
                        <a:lumMod val="40000"/>
                        <a:lumOff val="60000"/>
                        <a:alpha val="50000"/>
                      </a:schemeClr>
                    </a:solidFill>
                  </a:tcPr>
                </a:tc>
              </a:tr>
            </a:tbl>
          </a:graphicData>
        </a:graphic>
      </p:graphicFrame>
    </p:spTree>
    <p:extLst>
      <p:ext uri="{BB962C8B-B14F-4D97-AF65-F5344CB8AC3E}">
        <p14:creationId xmlns:p14="http://schemas.microsoft.com/office/powerpoint/2010/main" val="232935869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s" sz="2800" b="1" i="0" u="none" baseline="0">
                <a:solidFill>
                  <a:srgbClr val="0039A6"/>
                </a:solidFill>
                <a:effectLst/>
                <a:latin typeface="Calibri" panose="020F0502020204030204" pitchFamily="34" charset="0"/>
              </a:rPr>
              <a:t>Resumen sobre la EVE</a:t>
            </a:r>
            <a:endParaRPr lang="es" sz="2800" dirty="0">
              <a:solidFill>
                <a:srgbClr val="0039A6"/>
              </a:solidFill>
              <a:effectLst/>
              <a:latin typeface="Calibri" panose="020F0502020204030204" pitchFamily="34" charset="0"/>
            </a:endParaRPr>
          </a:p>
        </p:txBody>
      </p:sp>
      <p:sp>
        <p:nvSpPr>
          <p:cNvPr id="5" name="Content Placeholder 4"/>
          <p:cNvSpPr>
            <a:spLocks noGrp="1"/>
          </p:cNvSpPr>
          <p:nvPr>
            <p:ph idx="1"/>
          </p:nvPr>
        </p:nvSpPr>
        <p:spPr>
          <a:xfrm>
            <a:off x="457200" y="1459369"/>
            <a:ext cx="8229600" cy="4312358"/>
          </a:xfrm>
        </p:spPr>
        <p:txBody>
          <a:bodyPr/>
          <a:lstStyle/>
          <a:p>
            <a:pPr lvl="0" algn="l" rtl="0">
              <a:buFont typeface="Wingdings" panose="05000000000000000000" pitchFamily="2" charset="2"/>
              <a:buChar char="§"/>
            </a:pPr>
            <a:r>
              <a:rPr lang="es" sz="2200" b="0" i="0" u="none" baseline="0" dirty="0">
                <a:latin typeface="Calibri" panose="020F0502020204030204" pitchFamily="34" charset="0"/>
              </a:rPr>
              <a:t>El brote de la enfermedad del Ébola de 2014 en África Occidental es el más grande de la historia y ha afectado a varios países</a:t>
            </a:r>
          </a:p>
          <a:p>
            <a:pPr lvl="0" algn="l" rtl="0">
              <a:spcBef>
                <a:spcPts val="1200"/>
              </a:spcBef>
              <a:spcAft>
                <a:spcPts val="600"/>
              </a:spcAft>
              <a:buFont typeface="Wingdings" panose="05000000000000000000" pitchFamily="2" charset="2"/>
              <a:buChar char="§"/>
            </a:pPr>
            <a:r>
              <a:rPr lang="es" sz="2200" b="0" i="0" u="none" baseline="0" dirty="0">
                <a:latin typeface="Calibri" panose="020F0502020204030204" pitchFamily="34" charset="0"/>
              </a:rPr>
              <a:t>Piense en la enfermedad del ÉBOLA: Los proveedores de servicios de salud de EE. UU. deben estar al tanto de los síntomas clínicos y factores de riesgo de la enfermedad del Ébola</a:t>
            </a:r>
            <a:endParaRPr lang="es" sz="2200" dirty="0">
              <a:latin typeface="Calibri" panose="020F0502020204030204" pitchFamily="34" charset="0"/>
            </a:endParaRPr>
          </a:p>
          <a:p>
            <a:pPr lvl="0" algn="l" rtl="0">
              <a:spcBef>
                <a:spcPts val="1200"/>
              </a:spcBef>
              <a:spcAft>
                <a:spcPts val="600"/>
              </a:spcAft>
              <a:buFont typeface="Wingdings" panose="05000000000000000000" pitchFamily="2" charset="2"/>
              <a:buChar char="§"/>
            </a:pPr>
            <a:r>
              <a:rPr lang="es" sz="2200" b="0" i="0" u="none" baseline="0" dirty="0">
                <a:latin typeface="Calibri" panose="020F0502020204030204" pitchFamily="34" charset="0"/>
              </a:rPr>
              <a:t>Se transmite entre personas por contacto directo</a:t>
            </a:r>
          </a:p>
          <a:p>
            <a:pPr lvl="1" algn="l" rtl="0">
              <a:spcBef>
                <a:spcPts val="600"/>
              </a:spcBef>
              <a:buFont typeface="Arial" panose="020B0604020202020204" pitchFamily="34" charset="0"/>
              <a:buChar char="•"/>
            </a:pPr>
            <a:r>
              <a:rPr lang="es" sz="1800" b="0" i="0" u="none" baseline="0" dirty="0">
                <a:latin typeface="Calibri" panose="020F0502020204030204" pitchFamily="34" charset="0"/>
              </a:rPr>
              <a:t>No se transmite entre personas por inhalación (aerosoles) </a:t>
            </a:r>
          </a:p>
          <a:p>
            <a:pPr lvl="1" algn="l" rtl="0">
              <a:spcBef>
                <a:spcPts val="600"/>
              </a:spcBef>
              <a:buFont typeface="Arial" panose="020B0604020202020204" pitchFamily="34" charset="0"/>
              <a:buChar char="•"/>
            </a:pPr>
            <a:r>
              <a:rPr lang="es" sz="1800" b="0" i="0" u="none" baseline="0" dirty="0">
                <a:latin typeface="Calibri" panose="020F0502020204030204" pitchFamily="34" charset="0"/>
              </a:rPr>
              <a:t>No se transmite antes de la aparición de los síntomas</a:t>
            </a:r>
          </a:p>
          <a:p>
            <a:pPr lvl="0" algn="l" rtl="0">
              <a:spcBef>
                <a:spcPts val="1200"/>
              </a:spcBef>
              <a:buFont typeface="Wingdings" panose="05000000000000000000" pitchFamily="2" charset="2"/>
              <a:buChar char="§"/>
            </a:pPr>
            <a:r>
              <a:rPr lang="es" sz="2200" b="0" i="0" u="none" baseline="0" dirty="0">
                <a:latin typeface="Calibri" panose="020F0502020204030204" pitchFamily="34" charset="0"/>
              </a:rPr>
              <a:t>La identificación temprana de casos, el aislamiento, tratamiento y control efectivo de la infección son esenciales para evitar la enfermedad del Ébola</a:t>
            </a:r>
          </a:p>
        </p:txBody>
      </p:sp>
      <p:sp>
        <p:nvSpPr>
          <p:cNvPr id="12"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34</a:t>
            </a:fld>
            <a:endParaRPr lang="es" altLang="en-US" sz="1200" i="1" dirty="0">
              <a:solidFill>
                <a:schemeClr val="accent4"/>
              </a:solidFill>
              <a:latin typeface="+mn-lt"/>
            </a:endParaRPr>
          </a:p>
        </p:txBody>
      </p:sp>
    </p:spTree>
    <p:extLst>
      <p:ext uri="{BB962C8B-B14F-4D97-AF65-F5344CB8AC3E}">
        <p14:creationId xmlns:p14="http://schemas.microsoft.com/office/powerpoint/2010/main" val="30425104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Centers for Disease Control and Prevention</a:t>
            </a:r>
            <a:endParaRPr lang="en-US" dirty="0"/>
          </a:p>
        </p:txBody>
      </p:sp>
      <p:sp>
        <p:nvSpPr>
          <p:cNvPr id="7" name="Text Placeholder 6"/>
          <p:cNvSpPr>
            <a:spLocks noGrp="1"/>
          </p:cNvSpPr>
          <p:nvPr>
            <p:ph type="body" sz="quarter" idx="12"/>
          </p:nvPr>
        </p:nvSpPr>
        <p:spPr/>
        <p:txBody>
          <a:bodyPr/>
          <a:lstStyle/>
          <a:p>
            <a:pPr algn="l" rtl="0"/>
            <a:r>
              <a:rPr lang="es" b="0" i="0" u="none" baseline="0"/>
              <a:t>Oficina del Director</a:t>
            </a:r>
            <a:endParaRPr lang="es" dirty="0"/>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35</a:t>
            </a:fld>
            <a:endParaRPr lang="es" altLang="en-US" sz="1200" i="1" dirty="0">
              <a:solidFill>
                <a:schemeClr val="accent4"/>
              </a:solidFill>
              <a:latin typeface="+mn-lt"/>
            </a:endParaRPr>
          </a:p>
        </p:txBody>
      </p:sp>
      <p:pic>
        <p:nvPicPr>
          <p:cNvPr id="5" name="Picture 4"/>
          <p:cNvPicPr>
            <a:picLocks noChangeAspect="1"/>
          </p:cNvPicPr>
          <p:nvPr/>
        </p:nvPicPr>
        <p:blipFill rotWithShape="1">
          <a:blip r:embed="rId3"/>
          <a:srcRect b="2669"/>
          <a:stretch/>
        </p:blipFill>
        <p:spPr>
          <a:xfrm>
            <a:off x="2178783" y="564639"/>
            <a:ext cx="4820831" cy="3752920"/>
          </a:xfrm>
          <a:prstGeom prst="rect">
            <a:avLst/>
          </a:prstGeom>
        </p:spPr>
      </p:pic>
    </p:spTree>
    <p:extLst>
      <p:ext uri="{BB962C8B-B14F-4D97-AF65-F5344CB8AC3E}">
        <p14:creationId xmlns:p14="http://schemas.microsoft.com/office/powerpoint/2010/main" val="36550663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0">
              <a:lnSpc>
                <a:spcPct val="100000"/>
              </a:lnSpc>
            </a:pPr>
            <a:r>
              <a:rPr lang="es" sz="2800" b="1" i="0" u="none" baseline="0" dirty="0">
                <a:solidFill>
                  <a:srgbClr val="0039A6"/>
                </a:solidFill>
                <a:effectLst/>
                <a:latin typeface="Calibri" panose="020F0502020204030204" pitchFamily="34" charset="0"/>
              </a:rPr>
              <a:t>Distribución del brote</a:t>
            </a:r>
            <a:r>
              <a:rPr lang="es" sz="2800" b="0" i="0" u="none" baseline="0" dirty="0">
                <a:solidFill>
                  <a:srgbClr val="0039A6"/>
                </a:solidFill>
                <a:effectLst/>
                <a:latin typeface="Calibri" panose="020F0502020204030204" pitchFamily="34" charset="0"/>
              </a:rPr>
              <a:t> - África Occidental, </a:t>
            </a:r>
            <a:r>
              <a:rPr lang="es" sz="2800" b="0" i="0" u="none" baseline="0" dirty="0" smtClean="0">
                <a:solidFill>
                  <a:srgbClr val="0039A6"/>
                </a:solidFill>
                <a:effectLst/>
                <a:latin typeface="Calibri" panose="020F0502020204030204" pitchFamily="34" charset="0"/>
              </a:rPr>
              <a:t/>
            </a:r>
            <a:br>
              <a:rPr lang="es" sz="2800" b="0" i="0" u="none" baseline="0" dirty="0" smtClean="0">
                <a:solidFill>
                  <a:srgbClr val="0039A6"/>
                </a:solidFill>
                <a:effectLst/>
                <a:latin typeface="Calibri" panose="020F0502020204030204" pitchFamily="34" charset="0"/>
              </a:rPr>
            </a:br>
            <a:r>
              <a:rPr lang="es" sz="2800" b="0" i="0" u="none" baseline="0" dirty="0" smtClean="0">
                <a:solidFill>
                  <a:srgbClr val="0039A6"/>
                </a:solidFill>
                <a:effectLst/>
                <a:latin typeface="Calibri" panose="020F0502020204030204" pitchFamily="34" charset="0"/>
              </a:rPr>
              <a:t>6 </a:t>
            </a:r>
            <a:r>
              <a:rPr lang="es" sz="2800" b="0" i="0" u="none" baseline="0" dirty="0">
                <a:solidFill>
                  <a:srgbClr val="0039A6"/>
                </a:solidFill>
                <a:effectLst/>
                <a:latin typeface="Calibri" panose="020F0502020204030204" pitchFamily="34" charset="0"/>
              </a:rPr>
              <a:t>de febrero de 2016</a:t>
            </a:r>
            <a:endParaRPr lang="es" sz="2800" b="0" dirty="0">
              <a:solidFill>
                <a:srgbClr val="0039A6"/>
              </a:solidFill>
              <a:effectLst/>
              <a:latin typeface="Calibri" panose="020F0502020204030204" pitchFamily="34" charset="0"/>
            </a:endParaRPr>
          </a:p>
        </p:txBody>
      </p:sp>
      <p:sp>
        <p:nvSpPr>
          <p:cNvPr id="9" name="Text Placeholder 8"/>
          <p:cNvSpPr>
            <a:spLocks noGrp="1"/>
          </p:cNvSpPr>
          <p:nvPr>
            <p:ph type="body" sz="half" idx="2"/>
          </p:nvPr>
        </p:nvSpPr>
        <p:spPr>
          <a:xfrm>
            <a:off x="285336" y="6207497"/>
            <a:ext cx="8472920" cy="365656"/>
          </a:xfrm>
        </p:spPr>
        <p:txBody>
          <a:bodyPr/>
          <a:lstStyle/>
          <a:p>
            <a:pPr algn="l" rtl="0"/>
            <a:r>
              <a:rPr lang="es" b="0" i="0" u="none" baseline="0">
                <a:solidFill>
                  <a:srgbClr val="4971F2"/>
                </a:solidFill>
                <a:latin typeface="Calibri" panose="020F0502020204030204" pitchFamily="34" charset="0"/>
              </a:rPr>
              <a:t>El mapa incluye el total de casos de enfermedad del Ébola confirmados reportados a la OMS</a:t>
            </a:r>
            <a:endParaRPr lang="es" dirty="0">
              <a:solidFill>
                <a:srgbClr val="4971F2"/>
              </a:solidFill>
              <a:latin typeface="Calibri" panose="020F0502020204030204" pitchFamily="34" charset="0"/>
            </a:endParaRPr>
          </a:p>
        </p:txBody>
      </p:sp>
      <p:sp>
        <p:nvSpPr>
          <p:cNvPr id="1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4</a:t>
            </a:fld>
            <a:endParaRPr lang="es" altLang="en-US" sz="1200" i="1" dirty="0">
              <a:solidFill>
                <a:schemeClr val="accent4"/>
              </a:solidFill>
              <a:latin typeface="+mn-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827" y="1135265"/>
            <a:ext cx="5837375" cy="4951770"/>
          </a:xfrm>
          <a:prstGeom prst="rect">
            <a:avLst/>
          </a:prstGeom>
        </p:spPr>
      </p:pic>
    </p:spTree>
    <p:extLst>
      <p:ext uri="{BB962C8B-B14F-4D97-AF65-F5344CB8AC3E}">
        <p14:creationId xmlns:p14="http://schemas.microsoft.com/office/powerpoint/2010/main" val="8517547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69" y="381003"/>
            <a:ext cx="8527635" cy="1008409"/>
          </a:xfrm>
        </p:spPr>
        <p:txBody>
          <a:bodyPr/>
          <a:lstStyle/>
          <a:p>
            <a:pPr rtl="0"/>
            <a:r>
              <a:rPr lang="es" sz="2800" b="1" i="0" u="none" baseline="0">
                <a:solidFill>
                  <a:srgbClr val="0039A6"/>
                </a:solidFill>
                <a:effectLst/>
                <a:latin typeface="Calibri" panose="020F0502020204030204" pitchFamily="34" charset="0"/>
              </a:rPr>
              <a:t>Brote de la enfermedad del Ébola en el 2014</a:t>
            </a:r>
            <a:r>
              <a:rPr lang="es" sz="2800">
                <a:solidFill>
                  <a:srgbClr val="0039A6"/>
                </a:solidFill>
                <a:effectLst/>
                <a:latin typeface="Calibri" panose="020F0502020204030204" pitchFamily="34" charset="0"/>
              </a:rPr>
              <a:t/>
            </a:r>
            <a:br>
              <a:rPr lang="es" sz="2800">
                <a:solidFill>
                  <a:srgbClr val="0039A6"/>
                </a:solidFill>
                <a:effectLst/>
                <a:latin typeface="Calibri" panose="020F0502020204030204" pitchFamily="34" charset="0"/>
              </a:rPr>
            </a:br>
            <a:r>
              <a:rPr lang="es" sz="2400" b="1" i="0" u="none" baseline="0">
                <a:solidFill>
                  <a:srgbClr val="4971F2"/>
                </a:solidFill>
                <a:effectLst/>
                <a:latin typeface="Calibri" panose="020F0502020204030204" pitchFamily="34" charset="0"/>
              </a:rPr>
              <a:t>Casos reportados (sospechosos, posibles y confirmados) en Guinea, Liberia y Sierra Leona</a:t>
            </a:r>
            <a:endParaRPr lang="es" sz="2400" dirty="0">
              <a:solidFill>
                <a:srgbClr val="4971F2"/>
              </a:solidFill>
              <a:effectLst/>
              <a:latin typeface="Calibri" panose="020F0502020204030204" pitchFamily="34" charset="0"/>
            </a:endParaRPr>
          </a:p>
        </p:txBody>
      </p:sp>
      <p:sp>
        <p:nvSpPr>
          <p:cNvPr id="13" name="Text Placeholder 12"/>
          <p:cNvSpPr>
            <a:spLocks noGrp="1"/>
          </p:cNvSpPr>
          <p:nvPr>
            <p:ph type="body" sz="half" idx="2"/>
          </p:nvPr>
        </p:nvSpPr>
        <p:spPr>
          <a:xfrm>
            <a:off x="562494" y="5886661"/>
            <a:ext cx="8195762" cy="527020"/>
          </a:xfrm>
          <a:ln>
            <a:noFill/>
          </a:ln>
        </p:spPr>
        <p:txBody>
          <a:bodyPr/>
          <a:lstStyle/>
          <a:p>
            <a:pPr algn="l" rtl="0"/>
            <a:r>
              <a:rPr lang="es" sz="1100" b="0" i="0" u="none" baseline="0">
                <a:solidFill>
                  <a:srgbClr val="4971F2"/>
                </a:solidFill>
                <a:latin typeface="Calibri" panose="020F0502020204030204" pitchFamily="34" charset="0"/>
              </a:rPr>
              <a:t>El gráfico muestra el total de casos reportados (sospechosos, probables y confirmados) en Guinea, Liberia y Sierra Leona, que constan en los </a:t>
            </a:r>
            <a:r>
              <a:rPr lang="es" sz="1100" b="0" i="0" u="sng" baseline="0">
                <a:solidFill>
                  <a:srgbClr val="4971F2"/>
                </a:solidFill>
                <a:latin typeface="Calibri" panose="020F0502020204030204" pitchFamily="34" charset="0"/>
                <a:hlinkClick r:id="rId3"/>
              </a:rPr>
              <a:t>informes de situación de la OMS</a:t>
            </a:r>
            <a:r>
              <a:rPr lang="es" sz="1100" b="0" i="0" u="none" baseline="0">
                <a:solidFill>
                  <a:srgbClr val="4971F2"/>
                </a:solidFill>
                <a:latin typeface="Calibri" panose="020F0502020204030204" pitchFamily="34" charset="0"/>
                <a:hlinkClick r:id="rId3"/>
              </a:rPr>
              <a:t>, </a:t>
            </a:r>
            <a:r>
              <a:rPr lang="es" sz="1100" b="0" i="0" u="none" baseline="0">
                <a:solidFill>
                  <a:srgbClr val="4971F2"/>
                </a:solidFill>
                <a:latin typeface="Calibri" panose="020F0502020204030204" pitchFamily="34" charset="0"/>
              </a:rPr>
              <a:t>desde el 25 de marzo de 2014 hasta el informe de situación más reciente, el 7 de febrero de 2016.</a:t>
            </a:r>
            <a:endParaRPr lang="es" sz="1100" dirty="0">
              <a:solidFill>
                <a:srgbClr val="4971F2"/>
              </a:solidFill>
              <a:latin typeface="Calibri" panose="020F0502020204030204" pitchFamily="34" charset="0"/>
            </a:endParaRPr>
          </a:p>
        </p:txBody>
      </p:sp>
      <p:sp>
        <p:nvSpPr>
          <p:cNvPr id="21"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5</a:t>
            </a:fld>
            <a:endParaRPr lang="es" altLang="en-US" sz="1200" i="1" dirty="0">
              <a:solidFill>
                <a:schemeClr val="accent4"/>
              </a:solidFill>
              <a:latin typeface="+mn-lt"/>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47725" y="1524211"/>
            <a:ext cx="6300398" cy="4350073"/>
          </a:xfrm>
          <a:prstGeom prst="rect">
            <a:avLst/>
          </a:prstGeom>
        </p:spPr>
      </p:pic>
    </p:spTree>
    <p:extLst>
      <p:ext uri="{BB962C8B-B14F-4D97-AF65-F5344CB8AC3E}">
        <p14:creationId xmlns:p14="http://schemas.microsoft.com/office/powerpoint/2010/main" val="49752907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018" y="441667"/>
            <a:ext cx="8527635" cy="529830"/>
          </a:xfrm>
        </p:spPr>
        <p:txBody>
          <a:bodyPr/>
          <a:lstStyle/>
          <a:p>
            <a:pPr rtl="0"/>
            <a:r>
              <a:rPr lang="es" sz="2800" b="1" i="0" u="none" baseline="0" dirty="0">
                <a:solidFill>
                  <a:srgbClr val="0039A6"/>
                </a:solidFill>
                <a:effectLst/>
                <a:latin typeface="Calibri" panose="020F0502020204030204" pitchFamily="34" charset="0"/>
              </a:rPr>
              <a:t>Casos y muertes por la enfermedad del Ébola / </a:t>
            </a:r>
            <a:r>
              <a:rPr lang="es" sz="2800" b="1" i="0" u="none" baseline="0" dirty="0" smtClean="0">
                <a:solidFill>
                  <a:srgbClr val="0039A6"/>
                </a:solidFill>
                <a:effectLst/>
                <a:latin typeface="Calibri" panose="020F0502020204030204" pitchFamily="34" charset="0"/>
              </a:rPr>
              <a:t/>
            </a:r>
            <a:br>
              <a:rPr lang="es" sz="2800" b="1" i="0" u="none" baseline="0" dirty="0" smtClean="0">
                <a:solidFill>
                  <a:srgbClr val="0039A6"/>
                </a:solidFill>
                <a:effectLst/>
                <a:latin typeface="Calibri" panose="020F0502020204030204" pitchFamily="34" charset="0"/>
              </a:rPr>
            </a:br>
            <a:r>
              <a:rPr lang="es" sz="2800" b="1" i="0" u="none" baseline="0" dirty="0" smtClean="0">
                <a:solidFill>
                  <a:srgbClr val="0039A6"/>
                </a:solidFill>
                <a:effectLst/>
                <a:latin typeface="Calibri" panose="020F0502020204030204" pitchFamily="34" charset="0"/>
              </a:rPr>
              <a:t>virus </a:t>
            </a:r>
            <a:r>
              <a:rPr lang="es" sz="2800" b="1" i="0" u="none" baseline="0" dirty="0">
                <a:solidFill>
                  <a:srgbClr val="0039A6"/>
                </a:solidFill>
                <a:effectLst/>
                <a:latin typeface="Calibri" panose="020F0502020204030204" pitchFamily="34" charset="0"/>
              </a:rPr>
              <a:t>del Ébola</a:t>
            </a:r>
            <a:r>
              <a:rPr lang="es" sz="2800" b="1" i="0" u="none" baseline="30000" dirty="0">
                <a:solidFill>
                  <a:srgbClr val="0039A6"/>
                </a:solidFill>
                <a:effectLst/>
                <a:latin typeface="Calibri" panose="020F0502020204030204" pitchFamily="34" charset="0"/>
              </a:rPr>
              <a:t>1</a:t>
            </a:r>
            <a:endParaRPr lang="es" sz="2800" baseline="30000" dirty="0">
              <a:solidFill>
                <a:srgbClr val="0039A6"/>
              </a:solidFill>
              <a:effectLst/>
              <a:latin typeface="Calibri" panose="020F0502020204030204" pitchFamily="34" charset="0"/>
            </a:endParaRPr>
          </a:p>
        </p:txBody>
      </p:sp>
      <p:sp>
        <p:nvSpPr>
          <p:cNvPr id="5" name="Content Placeholder 4"/>
          <p:cNvSpPr>
            <a:spLocks noGrp="1"/>
          </p:cNvSpPr>
          <p:nvPr>
            <p:ph type="body" sz="half" idx="2"/>
          </p:nvPr>
        </p:nvSpPr>
        <p:spPr>
          <a:xfrm>
            <a:off x="340342" y="4912539"/>
            <a:ext cx="8490311" cy="1488261"/>
          </a:xfrm>
        </p:spPr>
        <p:txBody>
          <a:bodyPr/>
          <a:lstStyle/>
          <a:p>
            <a:pPr algn="l" rtl="0">
              <a:spcBef>
                <a:spcPts val="0"/>
              </a:spcBef>
            </a:pPr>
            <a:r>
              <a:rPr lang="es" sz="1100" b="0" i="0" u="none" baseline="30000" dirty="0">
                <a:solidFill>
                  <a:srgbClr val="4971F2"/>
                </a:solidFill>
                <a:latin typeface="Calibri" panose="020F0502020204030204" pitchFamily="34" charset="0"/>
              </a:rPr>
              <a:t>1</a:t>
            </a:r>
            <a:r>
              <a:rPr lang="es" sz="1100" b="0" i="0" u="none" baseline="0" dirty="0">
                <a:solidFill>
                  <a:srgbClr val="4971F2"/>
                </a:solidFill>
                <a:latin typeface="Calibri" panose="020F0502020204030204" pitchFamily="34" charset="0"/>
              </a:rPr>
              <a:t> El total de casos incluye casos posibles, sospechosos y confirmados. </a:t>
            </a:r>
            <a:r>
              <a:rPr lang="es" sz="1100" b="0" i="0" u="none" baseline="0" dirty="0">
                <a:solidFill>
                  <a:srgbClr val="4971F2"/>
                </a:solidFill>
                <a:latin typeface="Calibri" panose="020F0502020204030204" pitchFamily="34" charset="0"/>
                <a:hlinkClick r:id="rId3"/>
              </a:rPr>
              <a:t>Informe de la OMS </a:t>
            </a:r>
            <a:r>
              <a:rPr lang="es" sz="1100" b="0" i="0" u="none" baseline="0" dirty="0">
                <a:solidFill>
                  <a:srgbClr val="4971F2"/>
                </a:solidFill>
                <a:latin typeface="Calibri" panose="020F0502020204030204" pitchFamily="34" charset="0"/>
              </a:rPr>
              <a:t>con los datos de los Ministerios de Salud. </a:t>
            </a:r>
            <a:endParaRPr lang="es" sz="1100" dirty="0">
              <a:solidFill>
                <a:srgbClr val="4971F2"/>
              </a:solidFill>
              <a:latin typeface="Calibri" panose="020F0502020204030204" pitchFamily="34" charset="0"/>
            </a:endParaRPr>
          </a:p>
          <a:p>
            <a:pPr algn="l" rtl="0"/>
            <a:r>
              <a:rPr lang="es" sz="1100" b="0" i="0" u="none" baseline="30000" dirty="0">
                <a:solidFill>
                  <a:srgbClr val="4971F2"/>
                </a:solidFill>
                <a:latin typeface="Calibri" panose="020F0502020204030204" pitchFamily="34" charset="0"/>
              </a:rPr>
              <a:t>2 </a:t>
            </a:r>
            <a:r>
              <a:rPr lang="es" sz="1100" b="0" i="0" u="none" baseline="0" dirty="0">
                <a:solidFill>
                  <a:srgbClr val="4971F2"/>
                </a:solidFill>
                <a:latin typeface="Calibri" panose="020F0502020204030204" pitchFamily="34" charset="0"/>
              </a:rPr>
              <a:t>El 7 de noviembre de 2015, la OMS declaró a Sierra Leona libre de contagio del virus del Ébola. El 14 de enero de 2016 se confirmó un nuevo caso de enfermedad del Ébola en una mujer que murió el 12 de enero.</a:t>
            </a:r>
          </a:p>
          <a:p>
            <a:pPr algn="l" rtl="0"/>
            <a:r>
              <a:rPr lang="es" sz="1100" b="0" i="0" u="none" baseline="30000" dirty="0">
                <a:solidFill>
                  <a:srgbClr val="4971F2"/>
                </a:solidFill>
                <a:latin typeface="Calibri" panose="020F0502020204030204" pitchFamily="34" charset="0"/>
              </a:rPr>
              <a:t>3</a:t>
            </a:r>
            <a:r>
              <a:rPr lang="es" sz="1100" b="0" i="0" u="none" baseline="0" dirty="0">
                <a:solidFill>
                  <a:srgbClr val="4971F2"/>
                </a:solidFill>
                <a:latin typeface="Calibri" panose="020F0502020204030204" pitchFamily="34" charset="0"/>
              </a:rPr>
              <a:t> La OMS declaró a Liberia libre de transmisión del virus del Ébola por primera vez el 9 de mayo de 2015. Posteriormente el país sufrió una serie de seis casos de enfermedad del Ébola en junio de 2015 y fue declarado libre de transmisión nuevamente el 3 de septiembre de 2015. En noviembre de 2015 se registró una segunda serie de tres casos, y la OMS declaró al país libre de transmisión por tercera vez el 14 de enero de 2016.</a:t>
            </a:r>
          </a:p>
          <a:p>
            <a:pPr algn="l" rtl="0"/>
            <a:r>
              <a:rPr lang="es" sz="1100" b="0" i="0" u="none" baseline="30000" dirty="0">
                <a:solidFill>
                  <a:srgbClr val="4971F2"/>
                </a:solidFill>
                <a:latin typeface="Calibri" panose="020F0502020204030204" pitchFamily="34" charset="0"/>
              </a:rPr>
              <a:t>4</a:t>
            </a:r>
            <a:r>
              <a:rPr lang="es" sz="1100" b="0" i="0" u="none" baseline="0" dirty="0">
                <a:solidFill>
                  <a:srgbClr val="4971F2"/>
                </a:solidFill>
                <a:latin typeface="Calibri" panose="020F0502020204030204" pitchFamily="34" charset="0"/>
              </a:rPr>
              <a:t> En estos países, que antes tenían casos de enfermedad del Ébola adquiridos de manera local o importados, pasaron al menos 42 días (dos períodos de incubación) desde el último día de contacto de una persona del país con una con diagnóstico confirmado de enfermedad del Ébola.</a:t>
            </a:r>
          </a:p>
        </p:txBody>
      </p:sp>
      <p:sp>
        <p:nvSpPr>
          <p:cNvPr id="1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6</a:t>
            </a:fld>
            <a:endParaRPr lang="es" altLang="en-US" sz="1200" i="1" dirty="0">
              <a:solidFill>
                <a:schemeClr val="accent4"/>
              </a:solidFill>
              <a:latin typeface="+mn-lt"/>
            </a:endParaRPr>
          </a:p>
        </p:txBody>
      </p:sp>
      <p:graphicFrame>
        <p:nvGraphicFramePr>
          <p:cNvPr id="7" name="Picture Placeholder 5"/>
          <p:cNvGraphicFramePr>
            <a:graphicFrameLocks/>
          </p:cNvGraphicFramePr>
          <p:nvPr>
            <p:extLst>
              <p:ext uri="{D42A27DB-BD31-4B8C-83A1-F6EECF244321}">
                <p14:modId xmlns:p14="http://schemas.microsoft.com/office/powerpoint/2010/main" val="2145855468"/>
              </p:ext>
            </p:extLst>
          </p:nvPr>
        </p:nvGraphicFramePr>
        <p:xfrm>
          <a:off x="753008" y="1232076"/>
          <a:ext cx="7664978" cy="3505200"/>
        </p:xfrm>
        <a:graphic>
          <a:graphicData uri="http://schemas.openxmlformats.org/drawingml/2006/table">
            <a:tbl>
              <a:tblPr firstRow="1" bandRow="1">
                <a:tableStyleId>{93296810-A885-4BE3-A3E7-6D5BEEA58F35}</a:tableStyleId>
              </a:tblPr>
              <a:tblGrid>
                <a:gridCol w="1438212"/>
                <a:gridCol w="1335342"/>
                <a:gridCol w="1832538"/>
                <a:gridCol w="1450340"/>
                <a:gridCol w="1608546"/>
              </a:tblGrid>
              <a:tr h="611490">
                <a:tc>
                  <a:txBody>
                    <a:bodyPr/>
                    <a:lstStyle/>
                    <a:p>
                      <a:pPr algn="ctr" rtl="0"/>
                      <a:endParaRPr lang="es" sz="1200" dirty="0"/>
                    </a:p>
                  </a:txBody>
                  <a:tcPr anchor="ctr"/>
                </a:tc>
                <a:tc>
                  <a:txBody>
                    <a:bodyPr/>
                    <a:lstStyle/>
                    <a:p>
                      <a:pPr algn="ctr" rtl="0"/>
                      <a:r>
                        <a:rPr lang="es" sz="1200" b="1" i="0" u="none" baseline="0" dirty="0">
                          <a:latin typeface="Calibri" panose="020F0502020204030204" pitchFamily="34" charset="0"/>
                        </a:rPr>
                        <a:t>Fecha del informe</a:t>
                      </a:r>
                      <a:endParaRPr lang="es" sz="1200" dirty="0">
                        <a:solidFill>
                          <a:schemeClr val="tx2"/>
                        </a:solidFill>
                        <a:latin typeface="Calibri" panose="020F0502020204030204" pitchFamily="34" charset="0"/>
                      </a:endParaRPr>
                    </a:p>
                  </a:txBody>
                  <a:tcPr anchor="ctr"/>
                </a:tc>
                <a:tc>
                  <a:txBody>
                    <a:bodyPr/>
                    <a:lstStyle/>
                    <a:p>
                      <a:pPr algn="ctr" rtl="0"/>
                      <a:r>
                        <a:rPr lang="es" sz="1200" b="1" i="0" u="none" baseline="0" dirty="0">
                          <a:latin typeface="Calibri" panose="020F0502020204030204" pitchFamily="34" charset="0"/>
                        </a:rPr>
                        <a:t>Total de casos (sospechosos, posibles y confirmados)</a:t>
                      </a:r>
                      <a:endParaRPr lang="es" sz="1200" dirty="0">
                        <a:solidFill>
                          <a:schemeClr val="tx2"/>
                        </a:solidFill>
                        <a:latin typeface="Calibri" panose="020F0502020204030204" pitchFamily="34" charset="0"/>
                      </a:endParaRPr>
                    </a:p>
                  </a:txBody>
                  <a:tcPr anchor="ctr"/>
                </a:tc>
                <a:tc>
                  <a:txBody>
                    <a:bodyPr/>
                    <a:lstStyle/>
                    <a:p>
                      <a:pPr algn="ctr" rtl="0"/>
                      <a:r>
                        <a:rPr lang="es" sz="1200" b="1" i="0" u="none" baseline="0" dirty="0">
                          <a:latin typeface="Calibri" panose="020F0502020204030204" pitchFamily="34" charset="0"/>
                        </a:rPr>
                        <a:t>Casos confirmados</a:t>
                      </a:r>
                      <a:endParaRPr lang="es" sz="1200" dirty="0">
                        <a:solidFill>
                          <a:schemeClr val="tx2"/>
                        </a:solidFill>
                        <a:latin typeface="Calibri" panose="020F0502020204030204" pitchFamily="34" charset="0"/>
                      </a:endParaRPr>
                    </a:p>
                  </a:txBody>
                  <a:tcPr anchor="ctr"/>
                </a:tc>
                <a:tc>
                  <a:txBody>
                    <a:bodyPr/>
                    <a:lstStyle/>
                    <a:p>
                      <a:pPr algn="ctr" rtl="0"/>
                      <a:r>
                        <a:rPr lang="es" sz="1200" b="1" i="0" u="none" baseline="0" dirty="0">
                          <a:latin typeface="Calibri" panose="020F0502020204030204" pitchFamily="34" charset="0"/>
                        </a:rPr>
                        <a:t>Total de muertes</a:t>
                      </a:r>
                      <a:endParaRPr lang="es" sz="1200" dirty="0">
                        <a:solidFill>
                          <a:schemeClr val="tx2"/>
                        </a:solidFill>
                        <a:latin typeface="Calibri" panose="020F0502020204030204" pitchFamily="34" charset="0"/>
                      </a:endParaRPr>
                    </a:p>
                  </a:txBody>
                  <a:tcPr anchor="ctr"/>
                </a:tc>
              </a:tr>
              <a:tr h="254787">
                <a:tc>
                  <a:txBody>
                    <a:bodyPr/>
                    <a:lstStyle/>
                    <a:p>
                      <a:pPr algn="l" rtl="0"/>
                      <a:r>
                        <a:rPr lang="es" sz="1100" b="0" i="0" u="none" baseline="0" dirty="0">
                          <a:latin typeface="Calibri" panose="020F0502020204030204" pitchFamily="34" charset="0"/>
                        </a:rPr>
                        <a:t>Guinea</a:t>
                      </a:r>
                      <a:endParaRPr lang="es" sz="11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 sz="1100" b="0" i="0" u="none" kern="1200" baseline="0" dirty="0">
                          <a:solidFill>
                            <a:schemeClr val="dk1"/>
                          </a:solidFill>
                          <a:latin typeface="Calibri" panose="020F0502020204030204" pitchFamily="34" charset="0"/>
                          <a:ea typeface="+mn-ea"/>
                          <a:cs typeface="+mn-cs"/>
                        </a:rPr>
                        <a:t>28 de </a:t>
                      </a:r>
                      <a:r>
                        <a:rPr lang="es" sz="1100" b="0" i="0" u="none" kern="1200" baseline="0" dirty="0" smtClean="0">
                          <a:solidFill>
                            <a:schemeClr val="dk1"/>
                          </a:solidFill>
                          <a:latin typeface="Calibri" panose="020F0502020204030204" pitchFamily="34" charset="0"/>
                          <a:ea typeface="+mn-ea"/>
                          <a:cs typeface="+mn-cs"/>
                        </a:rPr>
                        <a:t>dic. </a:t>
                      </a:r>
                      <a:r>
                        <a:rPr lang="es" sz="1100" b="0" i="0" u="none" kern="1200" baseline="0" dirty="0">
                          <a:solidFill>
                            <a:schemeClr val="dk1"/>
                          </a:solidFill>
                          <a:latin typeface="Calibri" panose="020F0502020204030204" pitchFamily="34" charset="0"/>
                          <a:ea typeface="+mn-ea"/>
                          <a:cs typeface="+mn-cs"/>
                        </a:rPr>
                        <a:t>de 2015</a:t>
                      </a:r>
                    </a:p>
                  </a:txBody>
                  <a:tcPr anchor="ctr"/>
                </a:tc>
                <a:tc>
                  <a:txBody>
                    <a:bodyPr/>
                    <a:lstStyle/>
                    <a:p>
                      <a:pPr algn="r" rtl="0"/>
                      <a:r>
                        <a:rPr lang="es" sz="1100" b="0" i="0" u="none" baseline="0" dirty="0" smtClean="0">
                          <a:latin typeface="Calibri" panose="020F0502020204030204" pitchFamily="34" charset="0"/>
                        </a:rPr>
                        <a:t>3,804</a:t>
                      </a:r>
                      <a:endParaRPr lang="es" sz="1100" dirty="0">
                        <a:latin typeface="Calibri" panose="020F0502020204030204" pitchFamily="34" charset="0"/>
                      </a:endParaRPr>
                    </a:p>
                  </a:txBody>
                  <a:tcPr marR="457200" anchor="ctr"/>
                </a:tc>
                <a:tc>
                  <a:txBody>
                    <a:bodyPr/>
                    <a:lstStyle/>
                    <a:p>
                      <a:pPr algn="r" rtl="0"/>
                      <a:r>
                        <a:rPr lang="es" sz="1100" b="0" i="0" u="none" baseline="0" dirty="0" smtClean="0">
                          <a:latin typeface="Calibri" panose="020F0502020204030204" pitchFamily="34" charset="0"/>
                        </a:rPr>
                        <a:t>3,351</a:t>
                      </a:r>
                      <a:endParaRPr lang="es" sz="1100" dirty="0">
                        <a:latin typeface="Calibri" panose="020F0502020204030204" pitchFamily="34" charset="0"/>
                      </a:endParaRPr>
                    </a:p>
                  </a:txBody>
                  <a:tcPr marR="457200" anchor="ctr"/>
                </a:tc>
                <a:tc>
                  <a:txBody>
                    <a:bodyPr/>
                    <a:lstStyle/>
                    <a:p>
                      <a:pPr algn="r" rtl="0"/>
                      <a:r>
                        <a:rPr lang="es" sz="1100" b="0" i="0" u="none" baseline="0" dirty="0" smtClean="0">
                          <a:latin typeface="Calibri" panose="020F0502020204030204" pitchFamily="34" charset="0"/>
                        </a:rPr>
                        <a:t>2,536</a:t>
                      </a:r>
                      <a:endParaRPr lang="es" sz="1100" dirty="0">
                        <a:latin typeface="Calibri" panose="020F0502020204030204" pitchFamily="34" charset="0"/>
                      </a:endParaRPr>
                    </a:p>
                  </a:txBody>
                  <a:tcPr marR="457200" anchor="ctr"/>
                </a:tc>
              </a:tr>
              <a:tr h="254787">
                <a:tc>
                  <a:txBody>
                    <a:bodyPr/>
                    <a:lstStyle/>
                    <a:p>
                      <a:pPr algn="l" rtl="0"/>
                      <a:r>
                        <a:rPr lang="es" sz="1100" b="0" i="0" u="none" baseline="0">
                          <a:latin typeface="Calibri" panose="020F0502020204030204" pitchFamily="34" charset="0"/>
                        </a:rPr>
                        <a:t>Sierra Leona</a:t>
                      </a:r>
                      <a:r>
                        <a:rPr lang="es" sz="1100" b="0" i="0" u="none" baseline="30000">
                          <a:latin typeface="Calibri" panose="020F0502020204030204" pitchFamily="34" charset="0"/>
                        </a:rPr>
                        <a:t>2</a:t>
                      </a:r>
                      <a:endParaRPr lang="es" sz="1100" baseline="30000" dirty="0">
                        <a:latin typeface="Calibri" panose="020F0502020204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 sz="1100" b="0" i="0" u="none" kern="1200" baseline="0" dirty="0" smtClean="0">
                          <a:solidFill>
                            <a:schemeClr val="dk1"/>
                          </a:solidFill>
                          <a:latin typeface="Calibri" panose="020F0502020204030204" pitchFamily="34" charset="0"/>
                          <a:ea typeface="+mn-ea"/>
                          <a:cs typeface="+mn-cs"/>
                        </a:rPr>
                        <a:t>7 de </a:t>
                      </a:r>
                      <a:r>
                        <a:rPr lang="es" sz="1100" b="0" i="0" u="none" kern="1200" baseline="0" dirty="0">
                          <a:solidFill>
                            <a:schemeClr val="dk1"/>
                          </a:solidFill>
                          <a:latin typeface="Calibri" panose="020F0502020204030204" pitchFamily="34" charset="0"/>
                          <a:ea typeface="+mn-ea"/>
                          <a:cs typeface="+mn-cs"/>
                        </a:rPr>
                        <a:t>feb. </a:t>
                      </a:r>
                      <a:r>
                        <a:rPr lang="es-MX" sz="1100" b="0" i="0" u="none" kern="1200" baseline="0" dirty="0" smtClean="0">
                          <a:solidFill>
                            <a:schemeClr val="dk1"/>
                          </a:solidFill>
                          <a:latin typeface="Calibri" panose="020F0502020204030204" pitchFamily="34" charset="0"/>
                          <a:ea typeface="+mn-ea"/>
                          <a:cs typeface="+mn-cs"/>
                        </a:rPr>
                        <a:t>d</a:t>
                      </a:r>
                      <a:r>
                        <a:rPr lang="es" sz="1100" b="0" i="0" u="none" kern="1200" baseline="0" dirty="0" smtClean="0">
                          <a:solidFill>
                            <a:schemeClr val="dk1"/>
                          </a:solidFill>
                          <a:latin typeface="Calibri" panose="020F0502020204030204" pitchFamily="34" charset="0"/>
                          <a:ea typeface="+mn-ea"/>
                          <a:cs typeface="+mn-cs"/>
                        </a:rPr>
                        <a:t>e 2016</a:t>
                      </a:r>
                      <a:endParaRPr lang="es" sz="1100" kern="1200" dirty="0" smtClean="0">
                        <a:solidFill>
                          <a:schemeClr val="dk1"/>
                        </a:solidFill>
                        <a:latin typeface="Calibri" panose="020F0502020204030204" pitchFamily="34" charset="0"/>
                        <a:ea typeface="+mn-ea"/>
                        <a:cs typeface="+mn-cs"/>
                      </a:endParaRPr>
                    </a:p>
                  </a:txBody>
                  <a:tcPr anchor="ctr"/>
                </a:tc>
                <a:tc>
                  <a:txBody>
                    <a:bodyPr/>
                    <a:lstStyle/>
                    <a:p>
                      <a:pPr algn="r" rtl="0"/>
                      <a:r>
                        <a:rPr lang="es" sz="1100" b="0" i="0" u="none" baseline="0" dirty="0" smtClean="0">
                          <a:latin typeface="Calibri" panose="020F0502020204030204" pitchFamily="34" charset="0"/>
                        </a:rPr>
                        <a:t>14,124</a:t>
                      </a:r>
                      <a:endParaRPr lang="es" sz="1100" dirty="0">
                        <a:latin typeface="Calibri" panose="020F0502020204030204" pitchFamily="34" charset="0"/>
                      </a:endParaRPr>
                    </a:p>
                  </a:txBody>
                  <a:tcPr marR="457200" anchor="ctr"/>
                </a:tc>
                <a:tc>
                  <a:txBody>
                    <a:bodyPr/>
                    <a:lstStyle/>
                    <a:p>
                      <a:pPr algn="r" rtl="0"/>
                      <a:r>
                        <a:rPr lang="es" sz="1100" b="0" i="0" u="none" baseline="0" dirty="0" smtClean="0">
                          <a:latin typeface="Calibri" panose="020F0502020204030204" pitchFamily="34" charset="0"/>
                        </a:rPr>
                        <a:t>8,706</a:t>
                      </a:r>
                      <a:endParaRPr lang="es" sz="1100" dirty="0">
                        <a:latin typeface="Calibri" panose="020F0502020204030204" pitchFamily="34" charset="0"/>
                      </a:endParaRPr>
                    </a:p>
                  </a:txBody>
                  <a:tcPr marR="457200" anchor="ctr"/>
                </a:tc>
                <a:tc>
                  <a:txBody>
                    <a:bodyPr/>
                    <a:lstStyle/>
                    <a:p>
                      <a:pPr algn="r" rtl="0"/>
                      <a:r>
                        <a:rPr lang="es" sz="1100" b="0" i="0" u="none" baseline="0" dirty="0" smtClean="0">
                          <a:latin typeface="Calibri" panose="020F0502020204030204" pitchFamily="34" charset="0"/>
                        </a:rPr>
                        <a:t>3,956</a:t>
                      </a:r>
                      <a:endParaRPr lang="es" sz="1100" dirty="0">
                        <a:latin typeface="Calibri" panose="020F0502020204030204" pitchFamily="34" charset="0"/>
                      </a:endParaRPr>
                    </a:p>
                  </a:txBody>
                  <a:tcPr marR="457200" anchor="ctr"/>
                </a:tc>
              </a:tr>
              <a:tr h="254787">
                <a:tc>
                  <a:txBody>
                    <a:bodyPr/>
                    <a:lstStyle/>
                    <a:p>
                      <a:pPr marL="0" algn="l" defTabSz="914400" rtl="0" eaLnBrk="1" latinLnBrk="0" hangingPunct="1"/>
                      <a:r>
                        <a:rPr lang="es" sz="1100" b="0" i="0" u="none" baseline="0">
                          <a:latin typeface="Calibri" panose="020F0502020204030204" pitchFamily="34" charset="0"/>
                        </a:rPr>
                        <a:t>Liberia</a:t>
                      </a:r>
                      <a:r>
                        <a:rPr lang="es" sz="1100" b="0" i="0" u="none" kern="1200" baseline="30000">
                          <a:solidFill>
                            <a:schemeClr val="dk1"/>
                          </a:solidFill>
                          <a:latin typeface="Calibri" panose="020F0502020204030204" pitchFamily="34" charset="0"/>
                          <a:ea typeface="+mn-ea"/>
                          <a:cs typeface="+mn-cs"/>
                        </a:rPr>
                        <a:t>3</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 sz="1100" b="0" i="0" u="none" kern="1200" baseline="0" dirty="0">
                          <a:solidFill>
                            <a:schemeClr val="dk1"/>
                          </a:solidFill>
                          <a:latin typeface="Calibri" panose="020F0502020204030204" pitchFamily="34" charset="0"/>
                          <a:ea typeface="+mn-ea"/>
                          <a:cs typeface="+mn-cs"/>
                        </a:rPr>
                        <a:t>14 </a:t>
                      </a:r>
                      <a:r>
                        <a:rPr lang="es" sz="1100" b="0" i="0" u="none" kern="1200" baseline="0" dirty="0" smtClean="0">
                          <a:solidFill>
                            <a:schemeClr val="dk1"/>
                          </a:solidFill>
                          <a:latin typeface="Calibri" panose="020F0502020204030204" pitchFamily="34" charset="0"/>
                          <a:ea typeface="+mn-ea"/>
                          <a:cs typeface="+mn-cs"/>
                        </a:rPr>
                        <a:t>de ene</a:t>
                      </a:r>
                      <a:r>
                        <a:rPr lang="es" sz="1100" b="0" i="0" u="none" kern="1200" baseline="0" dirty="0">
                          <a:solidFill>
                            <a:schemeClr val="dk1"/>
                          </a:solidFill>
                          <a:latin typeface="Calibri" panose="020F0502020204030204" pitchFamily="34" charset="0"/>
                          <a:ea typeface="+mn-ea"/>
                          <a:cs typeface="+mn-cs"/>
                        </a:rPr>
                        <a:t>. </a:t>
                      </a:r>
                      <a:r>
                        <a:rPr lang="es-MX" sz="1100" b="0" i="0" u="none" kern="1200" baseline="0" dirty="0" smtClean="0">
                          <a:solidFill>
                            <a:schemeClr val="dk1"/>
                          </a:solidFill>
                          <a:latin typeface="Calibri" panose="020F0502020204030204" pitchFamily="34" charset="0"/>
                          <a:ea typeface="+mn-ea"/>
                          <a:cs typeface="+mn-cs"/>
                        </a:rPr>
                        <a:t>d</a:t>
                      </a:r>
                      <a:r>
                        <a:rPr lang="es" sz="1100" b="0" i="0" u="none" kern="1200" baseline="0" dirty="0" smtClean="0">
                          <a:solidFill>
                            <a:schemeClr val="dk1"/>
                          </a:solidFill>
                          <a:latin typeface="Calibri" panose="020F0502020204030204" pitchFamily="34" charset="0"/>
                          <a:ea typeface="+mn-ea"/>
                          <a:cs typeface="+mn-cs"/>
                        </a:rPr>
                        <a:t>e 2016</a:t>
                      </a:r>
                      <a:endParaRPr lang="es" sz="1100" b="0" i="0" u="none" kern="1200" baseline="0" dirty="0">
                        <a:solidFill>
                          <a:schemeClr val="dk1"/>
                        </a:solidFill>
                        <a:latin typeface="Calibri" panose="020F0502020204030204" pitchFamily="34" charset="0"/>
                        <a:ea typeface="+mn-ea"/>
                        <a:cs typeface="+mn-cs"/>
                      </a:endParaRPr>
                    </a:p>
                  </a:txBody>
                  <a:tcPr anchor="ctr"/>
                </a:tc>
                <a:tc>
                  <a:txBody>
                    <a:bodyPr/>
                    <a:lstStyle/>
                    <a:p>
                      <a:pPr algn="r" rtl="0"/>
                      <a:r>
                        <a:rPr lang="es" sz="1100" b="0" i="0" u="none" kern="1200" baseline="0" dirty="0" smtClean="0">
                          <a:solidFill>
                            <a:schemeClr val="dk1"/>
                          </a:solidFill>
                          <a:latin typeface="Calibri" panose="020F0502020204030204" pitchFamily="34" charset="0"/>
                          <a:ea typeface="+mn-ea"/>
                          <a:cs typeface="+mn-cs"/>
                        </a:rPr>
                        <a:t>10,675</a:t>
                      </a:r>
                      <a:endParaRPr lang="es" sz="1100" kern="1200" dirty="0">
                        <a:solidFill>
                          <a:schemeClr val="dk1"/>
                        </a:solidFill>
                        <a:latin typeface="Calibri" panose="020F0502020204030204" pitchFamily="34" charset="0"/>
                        <a:ea typeface="+mn-ea"/>
                        <a:cs typeface="+mn-cs"/>
                      </a:endParaRPr>
                    </a:p>
                  </a:txBody>
                  <a:tcPr marR="457200" anchor="b"/>
                </a:tc>
                <a:tc>
                  <a:txBody>
                    <a:bodyPr/>
                    <a:lstStyle/>
                    <a:p>
                      <a:pPr marL="0" algn="r" defTabSz="914400" rtl="0" eaLnBrk="1" latinLnBrk="0" hangingPunct="1"/>
                      <a:r>
                        <a:rPr lang="es" sz="1100" b="0" i="0" u="none" kern="1200" baseline="0" dirty="0" smtClean="0">
                          <a:solidFill>
                            <a:schemeClr val="dk1"/>
                          </a:solidFill>
                          <a:latin typeface="Calibri" panose="020F0502020204030204" pitchFamily="34" charset="0"/>
                          <a:ea typeface="+mn-ea"/>
                          <a:cs typeface="+mn-cs"/>
                        </a:rPr>
                        <a:t>3,160</a:t>
                      </a:r>
                      <a:endParaRPr lang="es" sz="1100" kern="1200" dirty="0">
                        <a:solidFill>
                          <a:schemeClr val="dk1"/>
                        </a:solidFill>
                        <a:latin typeface="Calibri" panose="020F0502020204030204" pitchFamily="34" charset="0"/>
                        <a:ea typeface="+mn-ea"/>
                        <a:cs typeface="+mn-cs"/>
                      </a:endParaRPr>
                    </a:p>
                  </a:txBody>
                  <a:tcPr marR="457200" anchor="ctr"/>
                </a:tc>
                <a:tc>
                  <a:txBody>
                    <a:bodyPr/>
                    <a:lstStyle/>
                    <a:p>
                      <a:pPr marL="0" algn="r" defTabSz="914400" rtl="0" eaLnBrk="1" latinLnBrk="0" hangingPunct="1"/>
                      <a:r>
                        <a:rPr lang="es" sz="1100" b="0" i="0" u="none" kern="1200" baseline="0" dirty="0" smtClean="0">
                          <a:solidFill>
                            <a:schemeClr val="dk1"/>
                          </a:solidFill>
                          <a:latin typeface="Calibri" panose="020F0502020204030204" pitchFamily="34" charset="0"/>
                          <a:ea typeface="+mn-ea"/>
                          <a:cs typeface="+mn-cs"/>
                        </a:rPr>
                        <a:t>4,809</a:t>
                      </a:r>
                      <a:endParaRPr lang="es" sz="1100" kern="1200" dirty="0">
                        <a:solidFill>
                          <a:schemeClr val="dk1"/>
                        </a:solidFill>
                        <a:latin typeface="Calibri" panose="020F0502020204030204" pitchFamily="34" charset="0"/>
                        <a:ea typeface="+mn-ea"/>
                        <a:cs typeface="+mn-cs"/>
                      </a:endParaRPr>
                    </a:p>
                  </a:txBody>
                  <a:tcPr marR="457200" anchor="ctr"/>
                </a:tc>
              </a:tr>
              <a:tr h="254787">
                <a:tc>
                  <a:txBody>
                    <a:bodyPr/>
                    <a:lstStyle/>
                    <a:p>
                      <a:pPr algn="l" rtl="0"/>
                      <a:r>
                        <a:rPr lang="es" sz="1100" b="0" i="0" u="none" baseline="0">
                          <a:latin typeface="Calibri" panose="020F0502020204030204" pitchFamily="34" charset="0"/>
                        </a:rPr>
                        <a:t>Italia</a:t>
                      </a:r>
                      <a:r>
                        <a:rPr lang="es" sz="1100" b="0" i="0" u="none" kern="1200" baseline="30000">
                          <a:solidFill>
                            <a:schemeClr val="dk1"/>
                          </a:solidFill>
                          <a:latin typeface="Calibri" panose="020F0502020204030204" pitchFamily="34" charset="0"/>
                          <a:ea typeface="+mn-ea"/>
                          <a:cs typeface="+mn-cs"/>
                        </a:rPr>
                        <a:t>4</a:t>
                      </a:r>
                      <a:endParaRPr lang="es" sz="1100" dirty="0">
                        <a:latin typeface="Calibri" panose="020F0502020204030204" pitchFamily="34" charset="0"/>
                      </a:endParaRPr>
                    </a:p>
                  </a:txBody>
                  <a:tcPr anchor="ctr"/>
                </a:tc>
                <a:tc>
                  <a:txBody>
                    <a:bodyPr/>
                    <a:lstStyle/>
                    <a:p>
                      <a:pPr algn="ctr" rtl="0"/>
                      <a:r>
                        <a:rPr lang="es" sz="1100" b="0" i="0" u="none" baseline="0" dirty="0">
                          <a:latin typeface="Calibri" panose="020F0502020204030204" pitchFamily="34" charset="0"/>
                        </a:rPr>
                        <a:t>20 de </a:t>
                      </a:r>
                      <a:r>
                        <a:rPr lang="es" sz="1100" b="0" i="0" u="none" baseline="0" dirty="0" smtClean="0">
                          <a:latin typeface="Calibri" panose="020F0502020204030204" pitchFamily="34" charset="0"/>
                        </a:rPr>
                        <a:t>may. </a:t>
                      </a:r>
                      <a:r>
                        <a:rPr lang="es" sz="1100" b="0" i="0" u="none" baseline="0" dirty="0">
                          <a:latin typeface="Calibri" panose="020F0502020204030204" pitchFamily="34" charset="0"/>
                        </a:rPr>
                        <a:t>de 2015</a:t>
                      </a:r>
                      <a:endParaRPr lang="es" sz="1100" dirty="0">
                        <a:latin typeface="Calibri" panose="020F0502020204030204" pitchFamily="34" charset="0"/>
                      </a:endParaRPr>
                    </a:p>
                  </a:txBody>
                  <a:tcPr anchor="ctr"/>
                </a:tc>
                <a:tc>
                  <a:txBody>
                    <a:bodyPr/>
                    <a:lstStyle/>
                    <a:p>
                      <a:pPr algn="r" rtl="0"/>
                      <a:r>
                        <a:rPr lang="es" sz="1100" b="0" i="0" u="none" baseline="0" dirty="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0</a:t>
                      </a:r>
                      <a:endParaRPr lang="es" sz="1100" dirty="0">
                        <a:latin typeface="Calibri" panose="020F0502020204030204" pitchFamily="34" charset="0"/>
                      </a:endParaRPr>
                    </a:p>
                  </a:txBody>
                  <a:tcPr marR="457200" anchor="ctr"/>
                </a:tc>
              </a:tr>
              <a:tr h="254787">
                <a:tc>
                  <a:txBody>
                    <a:bodyPr/>
                    <a:lstStyle/>
                    <a:p>
                      <a:pPr algn="l" rtl="0"/>
                      <a:r>
                        <a:rPr lang="es" sz="1100" b="0" i="0" u="none" baseline="0">
                          <a:latin typeface="Calibri" panose="020F0502020204030204" pitchFamily="34" charset="0"/>
                        </a:rPr>
                        <a:t>Reino Unido</a:t>
                      </a:r>
                      <a:r>
                        <a:rPr lang="es" sz="1100" b="0" i="0" u="none" kern="1200" baseline="30000">
                          <a:solidFill>
                            <a:schemeClr val="dk1"/>
                          </a:solidFill>
                          <a:latin typeface="Calibri" panose="020F0502020204030204" pitchFamily="34" charset="0"/>
                          <a:ea typeface="+mn-ea"/>
                          <a:cs typeface="+mn-cs"/>
                        </a:rPr>
                        <a:t>4</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algn="ctr" rtl="0"/>
                      <a:r>
                        <a:rPr lang="es" sz="1100" b="0" i="0" u="none" baseline="0">
                          <a:latin typeface="Calibri" panose="020F0502020204030204" pitchFamily="34" charset="0"/>
                        </a:rPr>
                        <a:t>29 de dic. de 2014</a:t>
                      </a:r>
                      <a:endParaRPr lang="es" sz="1100" dirty="0">
                        <a:latin typeface="Calibri" panose="020F0502020204030204" pitchFamily="34" charset="0"/>
                      </a:endParaRPr>
                    </a:p>
                  </a:txBody>
                  <a:tcPr anchor="ctr"/>
                </a:tc>
                <a:tc>
                  <a:txBody>
                    <a:bodyPr/>
                    <a:lstStyle/>
                    <a:p>
                      <a:pPr algn="r" rtl="0"/>
                      <a:r>
                        <a:rPr lang="es" sz="1100" b="0" i="0" u="none" baseline="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0</a:t>
                      </a:r>
                      <a:endParaRPr lang="es" sz="1100" dirty="0">
                        <a:latin typeface="Calibri" panose="020F0502020204030204" pitchFamily="34" charset="0"/>
                      </a:endParaRPr>
                    </a:p>
                  </a:txBody>
                  <a:tcPr marR="457200" anchor="ctr"/>
                </a:tc>
              </a:tr>
              <a:tr h="254787">
                <a:tc>
                  <a:txBody>
                    <a:bodyPr/>
                    <a:lstStyle/>
                    <a:p>
                      <a:pPr algn="l" rtl="0"/>
                      <a:r>
                        <a:rPr lang="es" sz="1100" b="0" i="0" u="none" baseline="0">
                          <a:latin typeface="Calibri" panose="020F0502020204030204" pitchFamily="34" charset="0"/>
                        </a:rPr>
                        <a:t>Nigeria</a:t>
                      </a:r>
                      <a:r>
                        <a:rPr lang="es" sz="1100" b="0" i="0" u="none" kern="1200" baseline="30000">
                          <a:solidFill>
                            <a:schemeClr val="dk1"/>
                          </a:solidFill>
                          <a:latin typeface="Calibri" panose="020F0502020204030204" pitchFamily="34" charset="0"/>
                          <a:ea typeface="+mn-ea"/>
                          <a:cs typeface="+mn-cs"/>
                        </a:rPr>
                        <a:t>4</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algn="ctr" rtl="0"/>
                      <a:r>
                        <a:rPr lang="es" sz="1100" b="0" i="0" u="none" baseline="0">
                          <a:latin typeface="Calibri" panose="020F0502020204030204" pitchFamily="34" charset="0"/>
                        </a:rPr>
                        <a:t>15 de oct. de 2014</a:t>
                      </a:r>
                      <a:endParaRPr lang="es" sz="1100" dirty="0">
                        <a:latin typeface="Calibri" panose="020F0502020204030204" pitchFamily="34" charset="0"/>
                      </a:endParaRPr>
                    </a:p>
                  </a:txBody>
                  <a:tcPr anchor="ctr"/>
                </a:tc>
                <a:tc>
                  <a:txBody>
                    <a:bodyPr/>
                    <a:lstStyle/>
                    <a:p>
                      <a:pPr algn="r" rtl="0"/>
                      <a:r>
                        <a:rPr lang="es" sz="1100" b="0" i="0" u="none" baseline="0">
                          <a:latin typeface="Calibri" panose="020F0502020204030204" pitchFamily="34" charset="0"/>
                        </a:rPr>
                        <a:t>20</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19</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8</a:t>
                      </a:r>
                      <a:endParaRPr lang="es" sz="1100" dirty="0">
                        <a:latin typeface="Calibri" panose="020F0502020204030204" pitchFamily="34" charset="0"/>
                      </a:endParaRPr>
                    </a:p>
                  </a:txBody>
                  <a:tcPr marR="457200" anchor="ctr"/>
                </a:tc>
              </a:tr>
              <a:tr h="254787">
                <a:tc>
                  <a:txBody>
                    <a:bodyPr/>
                    <a:lstStyle/>
                    <a:p>
                      <a:pPr marL="0" algn="l" defTabSz="914400" rtl="0" eaLnBrk="1" latinLnBrk="0" hangingPunct="1"/>
                      <a:r>
                        <a:rPr lang="es" sz="1100" b="0" i="0" u="none" baseline="0">
                          <a:latin typeface="Calibri" panose="020F0502020204030204" pitchFamily="34" charset="0"/>
                        </a:rPr>
                        <a:t>España</a:t>
                      </a:r>
                      <a:r>
                        <a:rPr lang="es" sz="1100" b="0" i="0" u="none" kern="1200" baseline="30000">
                          <a:solidFill>
                            <a:schemeClr val="dk1"/>
                          </a:solidFill>
                          <a:latin typeface="Calibri" panose="020F0502020204030204" pitchFamily="34" charset="0"/>
                          <a:ea typeface="+mn-ea"/>
                          <a:cs typeface="+mn-cs"/>
                        </a:rPr>
                        <a:t>4</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algn="ctr" rtl="0"/>
                      <a:r>
                        <a:rPr lang="es" sz="1100" b="0" i="0" u="none" baseline="0">
                          <a:latin typeface="Calibri" panose="020F0502020204030204" pitchFamily="34" charset="0"/>
                        </a:rPr>
                        <a:t>27 de oct. de 2014</a:t>
                      </a:r>
                      <a:endParaRPr lang="es" sz="1100" dirty="0">
                        <a:latin typeface="Calibri" panose="020F0502020204030204" pitchFamily="34" charset="0"/>
                      </a:endParaRPr>
                    </a:p>
                  </a:txBody>
                  <a:tcPr anchor="ctr"/>
                </a:tc>
                <a:tc>
                  <a:txBody>
                    <a:bodyPr/>
                    <a:lstStyle/>
                    <a:p>
                      <a:pPr algn="r" rtl="0"/>
                      <a:r>
                        <a:rPr lang="es" sz="1100" b="0" i="0" u="none" baseline="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0</a:t>
                      </a:r>
                      <a:endParaRPr lang="es" sz="1100" dirty="0">
                        <a:latin typeface="Calibri" panose="020F0502020204030204" pitchFamily="34" charset="0"/>
                      </a:endParaRPr>
                    </a:p>
                  </a:txBody>
                  <a:tcPr marR="457200" anchor="ctr"/>
                </a:tc>
              </a:tr>
              <a:tr h="254787">
                <a:tc>
                  <a:txBody>
                    <a:bodyPr/>
                    <a:lstStyle/>
                    <a:p>
                      <a:pPr marL="0" algn="l" defTabSz="914400" rtl="0" eaLnBrk="1" latinLnBrk="0" hangingPunct="1"/>
                      <a:r>
                        <a:rPr lang="es" sz="1100" b="0" i="0" u="none" baseline="0">
                          <a:latin typeface="Calibri" panose="020F0502020204030204" pitchFamily="34" charset="0"/>
                        </a:rPr>
                        <a:t>Senegal</a:t>
                      </a:r>
                      <a:r>
                        <a:rPr lang="es" sz="1100" b="0" i="0" u="none" kern="1200" baseline="30000">
                          <a:solidFill>
                            <a:schemeClr val="dk1"/>
                          </a:solidFill>
                          <a:latin typeface="Calibri" panose="020F0502020204030204" pitchFamily="34" charset="0"/>
                          <a:ea typeface="+mn-ea"/>
                          <a:cs typeface="+mn-cs"/>
                        </a:rPr>
                        <a:t>4</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algn="ctr" rtl="0"/>
                      <a:r>
                        <a:rPr lang="es" sz="1100" b="0" i="0" u="none" baseline="0">
                          <a:latin typeface="Calibri" panose="020F0502020204030204" pitchFamily="34" charset="0"/>
                        </a:rPr>
                        <a:t>15 de oct. de 2014</a:t>
                      </a:r>
                      <a:endParaRPr lang="es" sz="1100" dirty="0">
                        <a:latin typeface="Calibri" panose="020F0502020204030204" pitchFamily="34" charset="0"/>
                      </a:endParaRPr>
                    </a:p>
                  </a:txBody>
                  <a:tcPr anchor="ctr"/>
                </a:tc>
                <a:tc>
                  <a:txBody>
                    <a:bodyPr/>
                    <a:lstStyle/>
                    <a:p>
                      <a:pPr algn="r" rtl="0"/>
                      <a:r>
                        <a:rPr lang="es" sz="1100" b="0" i="0" u="none" baseline="0" dirty="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1</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0</a:t>
                      </a:r>
                      <a:endParaRPr lang="es" sz="1100" dirty="0">
                        <a:latin typeface="Calibri" panose="020F0502020204030204" pitchFamily="34" charset="0"/>
                      </a:endParaRPr>
                    </a:p>
                  </a:txBody>
                  <a:tcPr marR="457200" anchor="ctr"/>
                </a:tc>
              </a:tr>
              <a:tr h="254787">
                <a:tc>
                  <a:txBody>
                    <a:bodyPr/>
                    <a:lstStyle/>
                    <a:p>
                      <a:pPr algn="l" rtl="0"/>
                      <a:r>
                        <a:rPr lang="es" sz="1100" b="0" i="0" u="none" baseline="0">
                          <a:latin typeface="Calibri" panose="020F0502020204030204" pitchFamily="34" charset="0"/>
                        </a:rPr>
                        <a:t>Estados Unidos</a:t>
                      </a:r>
                      <a:r>
                        <a:rPr lang="es" sz="1100" b="0" i="0" u="none" kern="1200" baseline="30000">
                          <a:solidFill>
                            <a:schemeClr val="dk1"/>
                          </a:solidFill>
                          <a:latin typeface="Calibri" panose="020F0502020204030204" pitchFamily="34" charset="0"/>
                          <a:ea typeface="+mn-ea"/>
                          <a:cs typeface="+mn-cs"/>
                        </a:rPr>
                        <a:t>4</a:t>
                      </a:r>
                      <a:endParaRPr lang="es" sz="1100" kern="1200" baseline="30000" dirty="0">
                        <a:solidFill>
                          <a:schemeClr val="dk1"/>
                        </a:solidFill>
                        <a:latin typeface="Calibri" panose="020F0502020204030204" pitchFamily="34" charset="0"/>
                        <a:ea typeface="+mn-ea"/>
                        <a:cs typeface="+mn-cs"/>
                      </a:endParaRPr>
                    </a:p>
                  </a:txBody>
                  <a:tcPr anchor="ctr"/>
                </a:tc>
                <a:tc>
                  <a:txBody>
                    <a:bodyPr/>
                    <a:lstStyle/>
                    <a:p>
                      <a:pPr algn="ctr" rtl="0"/>
                      <a:r>
                        <a:rPr lang="es" sz="1100" b="0" i="0" u="none" baseline="0">
                          <a:latin typeface="Calibri" panose="020F0502020204030204" pitchFamily="34" charset="0"/>
                        </a:rPr>
                        <a:t>24 de oct. de 2014</a:t>
                      </a:r>
                      <a:endParaRPr lang="es" sz="1100" dirty="0">
                        <a:latin typeface="Calibri" panose="020F0502020204030204" pitchFamily="34" charset="0"/>
                      </a:endParaRPr>
                    </a:p>
                  </a:txBody>
                  <a:tcPr anchor="ctr"/>
                </a:tc>
                <a:tc>
                  <a:txBody>
                    <a:bodyPr/>
                    <a:lstStyle/>
                    <a:p>
                      <a:pPr algn="r" rtl="0"/>
                      <a:r>
                        <a:rPr lang="es" sz="1100" b="0" i="0" u="none" baseline="0">
                          <a:latin typeface="Calibri" panose="020F0502020204030204" pitchFamily="34" charset="0"/>
                        </a:rPr>
                        <a:t>4</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4</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1</a:t>
                      </a:r>
                      <a:endParaRPr lang="es" sz="1100" dirty="0">
                        <a:latin typeface="Calibri" panose="020F0502020204030204" pitchFamily="34" charset="0"/>
                      </a:endParaRPr>
                    </a:p>
                  </a:txBody>
                  <a:tcPr marR="457200" anchor="ctr"/>
                </a:tc>
              </a:tr>
              <a:tr h="254787">
                <a:tc>
                  <a:txBody>
                    <a:bodyPr/>
                    <a:lstStyle/>
                    <a:p>
                      <a:pPr algn="l" rtl="0"/>
                      <a:r>
                        <a:rPr lang="es" sz="1100" b="0" i="0" u="none" baseline="0">
                          <a:latin typeface="Calibri" panose="020F0502020204030204" pitchFamily="34" charset="0"/>
                        </a:rPr>
                        <a:t>Mali</a:t>
                      </a:r>
                      <a:r>
                        <a:rPr lang="es" sz="1100" b="0" i="0" u="none" baseline="30000">
                          <a:latin typeface="Calibri" panose="020F0502020204030204" pitchFamily="34" charset="0"/>
                        </a:rPr>
                        <a:t>4</a:t>
                      </a:r>
                      <a:endParaRPr lang="es" sz="1100" baseline="30000" dirty="0">
                        <a:latin typeface="Calibri" panose="020F0502020204030204" pitchFamily="34" charset="0"/>
                      </a:endParaRPr>
                    </a:p>
                  </a:txBody>
                  <a:tcPr anchor="ctr"/>
                </a:tc>
                <a:tc>
                  <a:txBody>
                    <a:bodyPr/>
                    <a:lstStyle/>
                    <a:p>
                      <a:pPr algn="ctr" rtl="0"/>
                      <a:r>
                        <a:rPr lang="es" sz="1100" b="0" i="0" u="none" baseline="0">
                          <a:latin typeface="Calibri" panose="020F0502020204030204" pitchFamily="34" charset="0"/>
                        </a:rPr>
                        <a:t>23 de nov. de 2014</a:t>
                      </a:r>
                      <a:endParaRPr lang="es" sz="1100" dirty="0">
                        <a:latin typeface="Calibri" panose="020F0502020204030204" pitchFamily="34" charset="0"/>
                      </a:endParaRPr>
                    </a:p>
                  </a:txBody>
                  <a:tcPr anchor="ctr"/>
                </a:tc>
                <a:tc>
                  <a:txBody>
                    <a:bodyPr/>
                    <a:lstStyle/>
                    <a:p>
                      <a:pPr algn="r" rtl="0"/>
                      <a:r>
                        <a:rPr lang="es" sz="1100" b="0" i="0" u="none" baseline="0">
                          <a:latin typeface="Calibri" panose="020F0502020204030204" pitchFamily="34" charset="0"/>
                        </a:rPr>
                        <a:t>8</a:t>
                      </a:r>
                      <a:endParaRPr lang="es" sz="1100" dirty="0">
                        <a:latin typeface="Calibri" panose="020F0502020204030204" pitchFamily="34" charset="0"/>
                      </a:endParaRPr>
                    </a:p>
                  </a:txBody>
                  <a:tcPr marR="457200" anchor="ctr"/>
                </a:tc>
                <a:tc>
                  <a:txBody>
                    <a:bodyPr/>
                    <a:lstStyle/>
                    <a:p>
                      <a:pPr algn="r" rtl="0"/>
                      <a:r>
                        <a:rPr lang="es" sz="1100" b="0" i="0" u="none" baseline="0">
                          <a:latin typeface="Calibri" panose="020F0502020204030204" pitchFamily="34" charset="0"/>
                        </a:rPr>
                        <a:t>7</a:t>
                      </a:r>
                      <a:endParaRPr lang="es" sz="1100" dirty="0">
                        <a:latin typeface="Calibri" panose="020F0502020204030204" pitchFamily="34" charset="0"/>
                      </a:endParaRPr>
                    </a:p>
                  </a:txBody>
                  <a:tcPr marR="457200" anchor="ctr"/>
                </a:tc>
                <a:tc>
                  <a:txBody>
                    <a:bodyPr/>
                    <a:lstStyle/>
                    <a:p>
                      <a:pPr algn="r" rtl="0"/>
                      <a:r>
                        <a:rPr lang="es" sz="1100" b="0" i="0" u="none" baseline="0" dirty="0">
                          <a:latin typeface="Calibri" panose="020F0502020204030204" pitchFamily="34" charset="0"/>
                        </a:rPr>
                        <a:t>6</a:t>
                      </a:r>
                      <a:endParaRPr lang="es" sz="1100" dirty="0">
                        <a:latin typeface="Calibri" panose="020F0502020204030204" pitchFamily="34" charset="0"/>
                      </a:endParaRPr>
                    </a:p>
                  </a:txBody>
                  <a:tcPr marR="457200" anchor="ctr"/>
                </a:tc>
              </a:tr>
              <a:tr h="254787">
                <a:tc>
                  <a:txBody>
                    <a:bodyPr/>
                    <a:lstStyle/>
                    <a:p>
                      <a:pPr algn="l" rtl="0"/>
                      <a:r>
                        <a:rPr lang="es" sz="1200" b="0" i="0" u="none" baseline="0" dirty="0">
                          <a:solidFill>
                            <a:schemeClr val="bg1"/>
                          </a:solidFill>
                          <a:latin typeface="Calibri" panose="020F0502020204030204" pitchFamily="34" charset="0"/>
                        </a:rPr>
                        <a:t>TOTAL</a:t>
                      </a:r>
                      <a:endParaRPr lang="es" sz="1200" b="1" dirty="0">
                        <a:solidFill>
                          <a:schemeClr val="bg1"/>
                        </a:solidFill>
                        <a:latin typeface="Calibri" panose="020F0502020204030204" pitchFamily="34" charset="0"/>
                      </a:endParaRPr>
                    </a:p>
                  </a:txBody>
                  <a:tcPr anchor="ctr">
                    <a:solidFill>
                      <a:schemeClr val="accent6"/>
                    </a:solidFill>
                  </a:tcPr>
                </a:tc>
                <a:tc>
                  <a:txBody>
                    <a:bodyPr/>
                    <a:lstStyle/>
                    <a:p>
                      <a:pPr algn="ctr" rtl="0"/>
                      <a:endParaRPr lang="es" sz="1200" b="1" dirty="0">
                        <a:latin typeface="Calibri" panose="020F0502020204030204" pitchFamily="34" charset="0"/>
                      </a:endParaRPr>
                    </a:p>
                  </a:txBody>
                  <a:tcPr anchor="ctr">
                    <a:solidFill>
                      <a:schemeClr val="accent6"/>
                    </a:solidFill>
                  </a:tcPr>
                </a:tc>
                <a:tc>
                  <a:txBody>
                    <a:bodyPr/>
                    <a:lstStyle/>
                    <a:p>
                      <a:pPr algn="r" rtl="0"/>
                      <a:r>
                        <a:rPr lang="es" sz="1200" b="0" i="0" u="none" baseline="0" dirty="0" smtClean="0">
                          <a:solidFill>
                            <a:schemeClr val="bg1"/>
                          </a:solidFill>
                          <a:latin typeface="Calibri" panose="020F0502020204030204" pitchFamily="34" charset="0"/>
                        </a:rPr>
                        <a:t>28,639</a:t>
                      </a:r>
                      <a:endParaRPr lang="es" sz="1200" b="1" dirty="0">
                        <a:solidFill>
                          <a:schemeClr val="bg1"/>
                        </a:solidFill>
                        <a:latin typeface="Calibri" panose="020F0502020204030204" pitchFamily="34" charset="0"/>
                      </a:endParaRPr>
                    </a:p>
                  </a:txBody>
                  <a:tcPr marR="457200" anchor="ctr">
                    <a:solidFill>
                      <a:schemeClr val="accent6"/>
                    </a:solidFill>
                  </a:tcPr>
                </a:tc>
                <a:tc>
                  <a:txBody>
                    <a:bodyPr/>
                    <a:lstStyle/>
                    <a:p>
                      <a:pPr algn="r" rtl="0"/>
                      <a:r>
                        <a:rPr lang="es" sz="1200" b="0" i="0" u="none" baseline="0" dirty="0" smtClean="0">
                          <a:solidFill>
                            <a:schemeClr val="bg1"/>
                          </a:solidFill>
                          <a:latin typeface="Calibri" panose="020F0502020204030204" pitchFamily="34" charset="0"/>
                        </a:rPr>
                        <a:t>15,251</a:t>
                      </a:r>
                      <a:endParaRPr lang="es" sz="1200" b="1" dirty="0">
                        <a:solidFill>
                          <a:schemeClr val="bg1"/>
                        </a:solidFill>
                        <a:latin typeface="Calibri" panose="020F0502020204030204" pitchFamily="34" charset="0"/>
                      </a:endParaRPr>
                    </a:p>
                  </a:txBody>
                  <a:tcPr marR="457200" anchor="ctr">
                    <a:solidFill>
                      <a:schemeClr val="accent6"/>
                    </a:solidFill>
                  </a:tcPr>
                </a:tc>
                <a:tc>
                  <a:txBody>
                    <a:bodyPr/>
                    <a:lstStyle/>
                    <a:p>
                      <a:pPr algn="r" rtl="0"/>
                      <a:r>
                        <a:rPr lang="es" sz="1200" b="0" i="0" u="none" baseline="0" dirty="0" smtClean="0">
                          <a:solidFill>
                            <a:schemeClr val="bg1"/>
                          </a:solidFill>
                          <a:latin typeface="Calibri" panose="020F0502020204030204" pitchFamily="34" charset="0"/>
                        </a:rPr>
                        <a:t>11,316</a:t>
                      </a:r>
                      <a:endParaRPr lang="es" sz="1200" b="1" dirty="0">
                        <a:solidFill>
                          <a:schemeClr val="bg1"/>
                        </a:solidFill>
                        <a:latin typeface="Calibri" panose="020F0502020204030204" pitchFamily="34" charset="0"/>
                      </a:endParaRPr>
                    </a:p>
                  </a:txBody>
                  <a:tcPr marR="457200" anchor="ctr">
                    <a:solidFill>
                      <a:schemeClr val="accent6"/>
                    </a:solidFill>
                  </a:tcPr>
                </a:tc>
              </a:tr>
            </a:tbl>
          </a:graphicData>
        </a:graphic>
      </p:graphicFrame>
    </p:spTree>
    <p:extLst>
      <p:ext uri="{BB962C8B-B14F-4D97-AF65-F5344CB8AC3E}">
        <p14:creationId xmlns:p14="http://schemas.microsoft.com/office/powerpoint/2010/main" val="55859443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95"/>
            <a:ext cx="8229600" cy="523220"/>
          </a:xfrm>
        </p:spPr>
        <p:txBody>
          <a:bodyPr>
            <a:spAutoFit/>
          </a:bodyPr>
          <a:lstStyle/>
          <a:p>
            <a:pPr rtl="0"/>
            <a:r>
              <a:rPr lang="es" sz="2800" b="1" i="0" u="none" baseline="0" dirty="0">
                <a:solidFill>
                  <a:srgbClr val="0039A6"/>
                </a:solidFill>
                <a:effectLst/>
                <a:latin typeface="Calibri" panose="020F0502020204030204" pitchFamily="34" charset="0"/>
              </a:rPr>
              <a:t>Casos de enfermedad del Ébola / virus del Ébola (Estados Unidos)</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331576"/>
            <a:ext cx="8229600" cy="4567917"/>
          </a:xfrm>
        </p:spPr>
        <p:txBody>
          <a:bodyPr>
            <a:spAutoFit/>
          </a:bodyPr>
          <a:lstStyle/>
          <a:p>
            <a:pPr algn="l" rtl="0">
              <a:lnSpc>
                <a:spcPts val="2300"/>
              </a:lnSpc>
              <a:spcAft>
                <a:spcPts val="600"/>
              </a:spcAft>
              <a:buFont typeface="Wingdings" panose="05000000000000000000" pitchFamily="2" charset="2"/>
              <a:buChar char="§"/>
            </a:pPr>
            <a:r>
              <a:rPr lang="es" sz="2200" b="0" i="0" u="none" baseline="0" dirty="0">
                <a:latin typeface="Calibri" panose="020F0502020204030204" pitchFamily="34" charset="0"/>
              </a:rPr>
              <a:t>Cuatro personas han sido diagnosticadas con la enfermedad del Ébola en los Estados Unidos: Uno (el primer caso) que viajó a Dallas, Texas desde Liberia, dos trabajadores de la salud que atendieron al primer paciente y un colaborador médico que viajó a Nueva York desde Guinea</a:t>
            </a:r>
          </a:p>
          <a:p>
            <a:pPr lvl="1" algn="l" rtl="0">
              <a:spcAft>
                <a:spcPts val="1200"/>
              </a:spcAft>
              <a:buFont typeface="Arial" panose="020B0604020202020204" pitchFamily="34" charset="0"/>
              <a:buChar char="•"/>
            </a:pPr>
            <a:r>
              <a:rPr lang="es" sz="1800" b="1" i="0" u="none" baseline="0" dirty="0">
                <a:latin typeface="Calibri" panose="020F0502020204030204" pitchFamily="34" charset="0"/>
              </a:rPr>
              <a:t>Primer caso</a:t>
            </a:r>
            <a:r>
              <a:rPr lang="es" sz="1800" b="0" i="0" u="none" baseline="0" dirty="0">
                <a:latin typeface="Calibri" panose="020F0502020204030204" pitchFamily="34" charset="0"/>
              </a:rPr>
              <a:t> - Los síntomas aparecieron el 24 de septiembre de 2014, aproximadamente 4 días después de su llegada, solicitó atención médica en el Texas Health Presbyterian Hospital de Dallas el 26 de septiembre de 2014, fue hospitalizado el 28 de septiembre de 2014, se confirmó la enfermedad del Ébola el 30 de septiembre de 2014 y el paciente murió el 8 de octubre de 2014.</a:t>
            </a:r>
          </a:p>
          <a:p>
            <a:pPr lvl="1" algn="l" rtl="0">
              <a:spcAft>
                <a:spcPts val="1200"/>
              </a:spcAft>
              <a:buFont typeface="Arial" panose="020B0604020202020204" pitchFamily="34" charset="0"/>
              <a:buChar char="•"/>
            </a:pPr>
            <a:r>
              <a:rPr lang="es" sz="1800" b="1" i="0" u="none" baseline="0" dirty="0">
                <a:latin typeface="Calibri" panose="020F0502020204030204" pitchFamily="34" charset="0"/>
              </a:rPr>
              <a:t>Trabajador de la salud de Texas, segundo caso</a:t>
            </a:r>
            <a:r>
              <a:rPr lang="es" sz="1800" b="0" i="0" u="none" baseline="0" dirty="0">
                <a:latin typeface="Calibri" panose="020F0502020204030204" pitchFamily="34" charset="0"/>
              </a:rPr>
              <a:t> - Atendió al primer paciente, se automonitoreó y presentó al hospital con fiebre baja, diagnosticado con la enfermedad del Ébola el 11 de octubre de 2014, se recuperó y fue dado de alta del Centro Clínico NIH el 24 de octubre de 2014.</a:t>
            </a: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7</a:t>
            </a:fld>
            <a:endParaRPr lang="es" altLang="en-US" sz="1200" i="1" dirty="0">
              <a:solidFill>
                <a:schemeClr val="accent4"/>
              </a:solidFill>
              <a:latin typeface="+mn-lt"/>
            </a:endParaRPr>
          </a:p>
        </p:txBody>
      </p:sp>
      <p:sp>
        <p:nvSpPr>
          <p:cNvPr id="5" name="Content Placeholder 4"/>
          <p:cNvSpPr>
            <a:spLocks noGrp="1"/>
          </p:cNvSpPr>
          <p:nvPr>
            <p:ph type="body" sz="half" idx="2"/>
          </p:nvPr>
        </p:nvSpPr>
        <p:spPr>
          <a:xfrm>
            <a:off x="318453" y="6091804"/>
            <a:ext cx="8803658" cy="527124"/>
          </a:xfrm>
        </p:spPr>
        <p:txBody>
          <a:bodyPr/>
          <a:lstStyle/>
          <a:p>
            <a:pPr algn="l" rtl="0">
              <a:lnSpc>
                <a:spcPts val="1300"/>
              </a:lnSpc>
              <a:spcBef>
                <a:spcPts val="0"/>
              </a:spcBef>
            </a:pPr>
            <a:r>
              <a:rPr lang="es" sz="1100" b="0" i="0" u="none" baseline="0" dirty="0">
                <a:solidFill>
                  <a:srgbClr val="4971F2"/>
                </a:solidFill>
                <a:latin typeface="Calibri" panose="020F0502020204030204" pitchFamily="34" charset="0"/>
              </a:rPr>
              <a:t>Información sobre los casos de la enfermedad del Ébola en los EE. UU., disponible en </a:t>
            </a:r>
            <a:endParaRPr lang="es" sz="1100" b="0" i="0" u="none" baseline="0" dirty="0" smtClean="0">
              <a:solidFill>
                <a:srgbClr val="4971F2"/>
              </a:solidFill>
              <a:latin typeface="Calibri" panose="020F0502020204030204" pitchFamily="34" charset="0"/>
            </a:endParaRPr>
          </a:p>
          <a:p>
            <a:pPr algn="l" rtl="0">
              <a:lnSpc>
                <a:spcPts val="1300"/>
              </a:lnSpc>
              <a:spcBef>
                <a:spcPts val="0"/>
              </a:spcBef>
            </a:pPr>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://www.cdc.gov/vhf/ebola/outbreaks/2014-west-africa/united-states-imported-case.html</a:t>
            </a:r>
            <a:r>
              <a:rPr lang="es" sz="1100" b="0" i="0" u="none" baseline="0" dirty="0">
                <a:solidFill>
                  <a:srgbClr val="4971F2"/>
                </a:solidFill>
                <a:latin typeface="Calibri" panose="020F0502020204030204" pitchFamily="34" charset="0"/>
              </a:rPr>
              <a:t> </a:t>
            </a:r>
          </a:p>
        </p:txBody>
      </p:sp>
    </p:spTree>
    <p:extLst>
      <p:ext uri="{BB962C8B-B14F-4D97-AF65-F5344CB8AC3E}">
        <p14:creationId xmlns:p14="http://schemas.microsoft.com/office/powerpoint/2010/main" val="33417648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95"/>
            <a:ext cx="8229600" cy="523220"/>
          </a:xfrm>
        </p:spPr>
        <p:txBody>
          <a:bodyPr>
            <a:spAutoFit/>
          </a:bodyPr>
          <a:lstStyle/>
          <a:p>
            <a:pPr rtl="0"/>
            <a:r>
              <a:rPr lang="es" sz="2800" b="1" i="0" u="none" baseline="0" dirty="0">
                <a:solidFill>
                  <a:srgbClr val="0039A6"/>
                </a:solidFill>
                <a:effectLst/>
                <a:latin typeface="Calibri" panose="020F0502020204030204" pitchFamily="34" charset="0"/>
              </a:rPr>
              <a:t>Casos de enfermedad del Ébola / virus del Ébola (Estados Unidos)</a:t>
            </a:r>
            <a:endParaRPr lang="es" sz="2800" dirty="0">
              <a:solidFill>
                <a:srgbClr val="0039A6"/>
              </a:solidFill>
              <a:effectLst/>
              <a:latin typeface="Calibri" panose="020F0502020204030204" pitchFamily="34" charset="0"/>
            </a:endParaRPr>
          </a:p>
        </p:txBody>
      </p:sp>
      <p:sp>
        <p:nvSpPr>
          <p:cNvPr id="3" name="Content Placeholder 2"/>
          <p:cNvSpPr>
            <a:spLocks noGrp="1"/>
          </p:cNvSpPr>
          <p:nvPr>
            <p:ph idx="1"/>
          </p:nvPr>
        </p:nvSpPr>
        <p:spPr>
          <a:xfrm>
            <a:off x="457200" y="1458732"/>
            <a:ext cx="8229600" cy="3939540"/>
          </a:xfrm>
        </p:spPr>
        <p:txBody>
          <a:bodyPr>
            <a:spAutoFit/>
          </a:bodyPr>
          <a:lstStyle/>
          <a:p>
            <a:pPr lvl="1" algn="l" rtl="0">
              <a:spcAft>
                <a:spcPts val="1200"/>
              </a:spcAft>
              <a:buFont typeface="Arial" panose="020B0604020202020204" pitchFamily="34" charset="0"/>
              <a:buChar char="•"/>
            </a:pPr>
            <a:r>
              <a:rPr lang="es" sz="2200" b="1" i="0" u="none" baseline="0" dirty="0">
                <a:latin typeface="Calibri" panose="020F0502020204030204" pitchFamily="34" charset="0"/>
              </a:rPr>
              <a:t>Trabajador de la salud de Texas, tercer caso</a:t>
            </a:r>
            <a:r>
              <a:rPr lang="es" sz="2200" b="0" i="0" u="none" baseline="0" dirty="0">
                <a:latin typeface="Calibri" panose="020F0502020204030204" pitchFamily="34" charset="0"/>
              </a:rPr>
              <a:t> - Atendió al primer paciente, se automonitoreó y reportó fiebre baja, fue diagnosticado con la enfermedad del Ébola el 15 de octubre de 2014, se recuperó y fue dado de alta del Emory University Hospital, en Atlanta, el 28 de octubre de 2014.</a:t>
            </a:r>
          </a:p>
          <a:p>
            <a:pPr lvl="1" algn="l" rtl="0">
              <a:spcAft>
                <a:spcPts val="1200"/>
              </a:spcAft>
              <a:buFont typeface="Arial" panose="020B0604020202020204" pitchFamily="34" charset="0"/>
              <a:buChar char="•"/>
            </a:pPr>
            <a:r>
              <a:rPr lang="es" sz="2200" b="1" i="0" u="none" baseline="0" dirty="0">
                <a:latin typeface="Calibri" panose="020F0502020204030204" pitchFamily="34" charset="0"/>
              </a:rPr>
              <a:t>Colaborador médico de Nueva York, cuarto caso</a:t>
            </a:r>
            <a:r>
              <a:rPr lang="es" sz="2200" b="0" i="0" u="none" baseline="0" dirty="0">
                <a:latin typeface="Calibri" panose="020F0502020204030204" pitchFamily="34" charset="0"/>
              </a:rPr>
              <a:t> - Trabajó con pacientes con la enfermedad del Ébola en Guinea, se automonitoreó y reportó que tuvo fiebre, fue diagnosticado con la enfermedad del Ébola el 24 de octubre de 2014, se recuperó y fue dado de alta del Bellevue Hospital, en la Ciudad de Nueva York, el 11 de noviembre de 2014.</a:t>
            </a:r>
            <a:endParaRPr lang="es" sz="2200" b="1" dirty="0" smtClean="0"/>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8</a:t>
            </a:fld>
            <a:endParaRPr lang="es" altLang="en-US" sz="1200" i="1" dirty="0">
              <a:solidFill>
                <a:schemeClr val="accent4"/>
              </a:solidFill>
              <a:latin typeface="+mn-lt"/>
            </a:endParaRPr>
          </a:p>
        </p:txBody>
      </p:sp>
      <p:sp>
        <p:nvSpPr>
          <p:cNvPr id="5" name="Content Placeholder 4"/>
          <p:cNvSpPr>
            <a:spLocks noGrp="1"/>
          </p:cNvSpPr>
          <p:nvPr>
            <p:ph type="body" sz="half" idx="2"/>
          </p:nvPr>
        </p:nvSpPr>
        <p:spPr>
          <a:xfrm>
            <a:off x="318453" y="6072754"/>
            <a:ext cx="8803658" cy="527124"/>
          </a:xfrm>
        </p:spPr>
        <p:txBody>
          <a:bodyPr/>
          <a:lstStyle/>
          <a:p>
            <a:pPr algn="l" rtl="0">
              <a:lnSpc>
                <a:spcPts val="1300"/>
              </a:lnSpc>
              <a:spcBef>
                <a:spcPts val="0"/>
              </a:spcBef>
            </a:pPr>
            <a:r>
              <a:rPr lang="es" sz="1100" b="0" i="0" u="none" baseline="0" dirty="0">
                <a:solidFill>
                  <a:srgbClr val="4971F2"/>
                </a:solidFill>
                <a:latin typeface="Calibri" panose="020F0502020204030204" pitchFamily="34" charset="0"/>
              </a:rPr>
              <a:t>Información sobre los casos de la enfermedad del Ébola en los EE. UU., disponible en </a:t>
            </a:r>
            <a:endParaRPr lang="es" sz="1100" b="0" i="0" u="none" baseline="0" dirty="0" smtClean="0">
              <a:solidFill>
                <a:srgbClr val="4971F2"/>
              </a:solidFill>
              <a:latin typeface="Calibri" panose="020F0502020204030204" pitchFamily="34" charset="0"/>
            </a:endParaRPr>
          </a:p>
          <a:p>
            <a:pPr algn="l" rtl="0">
              <a:lnSpc>
                <a:spcPts val="1300"/>
              </a:lnSpc>
              <a:spcBef>
                <a:spcPts val="0"/>
              </a:spcBef>
            </a:pPr>
            <a:r>
              <a:rPr lang="es" sz="1100" b="0" i="0" u="none" baseline="0" dirty="0" smtClean="0">
                <a:solidFill>
                  <a:srgbClr val="4971F2"/>
                </a:solidFill>
                <a:latin typeface="Calibri" panose="020F0502020204030204" pitchFamily="34" charset="0"/>
                <a:hlinkClick r:id="rId3"/>
              </a:rPr>
              <a:t>http</a:t>
            </a:r>
            <a:r>
              <a:rPr lang="es" sz="1100" b="0" i="0" u="none" baseline="0" dirty="0">
                <a:solidFill>
                  <a:srgbClr val="4971F2"/>
                </a:solidFill>
                <a:latin typeface="Calibri" panose="020F0502020204030204" pitchFamily="34" charset="0"/>
                <a:hlinkClick r:id="rId3"/>
              </a:rPr>
              <a:t>://www.cdc.gov/vhf/ebola/outbreaks/2014-west-africa/united-states-imported-case.html</a:t>
            </a:r>
            <a:r>
              <a:rPr lang="es" sz="1100" b="0" i="0" u="none" baseline="0" dirty="0">
                <a:solidFill>
                  <a:srgbClr val="4971F2"/>
                </a:solidFill>
                <a:latin typeface="Calibri" panose="020F0502020204030204" pitchFamily="34" charset="0"/>
              </a:rPr>
              <a:t> </a:t>
            </a:r>
          </a:p>
        </p:txBody>
      </p:sp>
    </p:spTree>
    <p:extLst>
      <p:ext uri="{BB962C8B-B14F-4D97-AF65-F5344CB8AC3E}">
        <p14:creationId xmlns:p14="http://schemas.microsoft.com/office/powerpoint/2010/main" val="31591643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l" rtl="0">
              <a:buNone/>
            </a:pPr>
            <a:r>
              <a:rPr lang="es" sz="2200" b="0" i="0" u="none" baseline="0" dirty="0">
                <a:latin typeface="Calibri" panose="020F0502020204030204" pitchFamily="34" charset="0"/>
              </a:rPr>
              <a:t>En este brote, seis trabajadores de la salud y un periodista se han infectado con el virus del Ébola durante su estancia en África Occidental y se trasladaron a hospitales en los Estados Unidos. </a:t>
            </a:r>
            <a:endParaRPr lang="es" sz="2200" dirty="0" smtClean="0">
              <a:latin typeface="Calibri" panose="020F0502020204030204" pitchFamily="34" charset="0"/>
            </a:endParaRPr>
          </a:p>
          <a:p>
            <a:pPr lvl="1" algn="l" rtl="0"/>
            <a:r>
              <a:rPr lang="es" sz="2200" b="0" i="0" u="none" baseline="0" dirty="0">
                <a:latin typeface="Calibri" panose="020F0502020204030204" pitchFamily="34" charset="0"/>
              </a:rPr>
              <a:t>Uno de los trabajadores de la salud murió el 17 de noviembre de 2014, luego de su traslado desde Sierra Leona al Nebraska Medical Center.</a:t>
            </a:r>
          </a:p>
        </p:txBody>
      </p:sp>
      <p:sp>
        <p:nvSpPr>
          <p:cNvPr id="6" name="Slide Number Placeholder 4"/>
          <p:cNvSpPr txBox="1">
            <a:spLocks/>
          </p:cNvSpPr>
          <p:nvPr/>
        </p:nvSpPr>
        <p:spPr bwMode="auto">
          <a:xfrm>
            <a:off x="8758256" y="6526816"/>
            <a:ext cx="36576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l" rtl="0" eaLnBrk="1" hangingPunct="1"/>
            <a:fld id="{8067C8E5-695E-4DE2-BD4D-83ED1A481EE7}" type="slidenum">
              <a:rPr sz="1200" i="1">
                <a:solidFill>
                  <a:schemeClr val="accent4"/>
                </a:solidFill>
                <a:latin typeface="+mn-lt"/>
              </a:rPr>
              <a:pPr eaLnBrk="1" hangingPunct="1"/>
              <a:t>9</a:t>
            </a:fld>
            <a:endParaRPr lang="es" altLang="en-US" sz="1200" i="1" dirty="0">
              <a:solidFill>
                <a:schemeClr val="accent4"/>
              </a:solidFill>
              <a:latin typeface="+mn-lt"/>
            </a:endParaRPr>
          </a:p>
        </p:txBody>
      </p:sp>
      <p:sp>
        <p:nvSpPr>
          <p:cNvPr id="7" name="Title 1"/>
          <p:cNvSpPr>
            <a:spLocks noGrp="1"/>
          </p:cNvSpPr>
          <p:nvPr>
            <p:ph type="title"/>
          </p:nvPr>
        </p:nvSpPr>
        <p:spPr>
          <a:xfrm>
            <a:off x="457200" y="444595"/>
            <a:ext cx="8229600" cy="523220"/>
          </a:xfrm>
        </p:spPr>
        <p:txBody>
          <a:bodyPr>
            <a:spAutoFit/>
          </a:bodyPr>
          <a:lstStyle/>
          <a:p>
            <a:pPr rtl="0"/>
            <a:r>
              <a:rPr lang="es" sz="2800" b="1" i="0" u="none" baseline="0" dirty="0">
                <a:solidFill>
                  <a:srgbClr val="0039A6"/>
                </a:solidFill>
                <a:effectLst/>
                <a:latin typeface="Calibri" panose="020F0502020204030204" pitchFamily="34" charset="0"/>
              </a:rPr>
              <a:t>Casos de enfermedad del Ébola / virus del Ébola (Estados Unidos)</a:t>
            </a:r>
            <a:endParaRPr lang="es" sz="2800" dirty="0">
              <a:solidFill>
                <a:srgbClr val="0039A6"/>
              </a:solidFill>
              <a:effectLst/>
              <a:latin typeface="Calibri" panose="020F0502020204030204" pitchFamily="34" charset="0"/>
            </a:endParaRPr>
          </a:p>
        </p:txBody>
      </p:sp>
    </p:spTree>
    <p:extLst>
      <p:ext uri="{BB962C8B-B14F-4D97-AF65-F5344CB8AC3E}">
        <p14:creationId xmlns:p14="http://schemas.microsoft.com/office/powerpoint/2010/main" val="8725815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DC_OD_PPT_light([1]">
  <a:themeElements>
    <a:clrScheme name="CDC OD">
      <a:dk1>
        <a:srgbClr val="000000"/>
      </a:dk1>
      <a:lt1>
        <a:srgbClr val="FFFFFF"/>
      </a:lt1>
      <a:dk2>
        <a:srgbClr val="FFFFFF"/>
      </a:dk2>
      <a:lt2>
        <a:srgbClr val="FFFFFF"/>
      </a:lt2>
      <a:accent1>
        <a:srgbClr val="4971F2"/>
      </a:accent1>
      <a:accent2>
        <a:srgbClr val="007D57"/>
      </a:accent2>
      <a:accent3>
        <a:srgbClr val="9A3B26"/>
      </a:accent3>
      <a:accent4>
        <a:srgbClr val="7F7F7F"/>
      </a:accent4>
      <a:accent5>
        <a:srgbClr val="F6A01A"/>
      </a:accent5>
      <a:accent6>
        <a:srgbClr val="005DAA"/>
      </a:accent6>
      <a:hlink>
        <a:srgbClr val="000000"/>
      </a:hlink>
      <a:folHlink>
        <a:srgbClr val="00000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9490</TotalTime>
  <Words>4214</Words>
  <Application>Microsoft Office PowerPoint</Application>
  <PresentationFormat>Presentación en pantalla (4:3)</PresentationFormat>
  <Paragraphs>422</Paragraphs>
  <Slides>35</Slides>
  <Notes>33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35</vt:i4>
      </vt:variant>
    </vt:vector>
  </HeadingPairs>
  <TitlesOfParts>
    <vt:vector size="44" baseType="lpstr">
      <vt:lpstr>Arial Unicode MS</vt:lpstr>
      <vt:lpstr>Arial</vt:lpstr>
      <vt:lpstr>Calibri</vt:lpstr>
      <vt:lpstr>Courier New</vt:lpstr>
      <vt:lpstr>Myriad Web Pro</vt:lpstr>
      <vt:lpstr>Times New Roman</vt:lpstr>
      <vt:lpstr>Tw Cen MT</vt:lpstr>
      <vt:lpstr>Wingdings</vt:lpstr>
      <vt:lpstr>CDC_OD_PPT_light([1]</vt:lpstr>
      <vt:lpstr>Enfermedad del virus del Ébola</vt:lpstr>
      <vt:lpstr>Virus del Ébola</vt:lpstr>
      <vt:lpstr>Virus del Ébola </vt:lpstr>
      <vt:lpstr>Distribución del brote - África Occidental,  6 de febrero de 2016</vt:lpstr>
      <vt:lpstr>Brote de la enfermedad del Ébola en el 2014 Casos reportados (sospechosos, posibles y confirmados) en Guinea, Liberia y Sierra Leona</vt:lpstr>
      <vt:lpstr>Casos y muertes por la enfermedad del Ébola /  virus del Ébola1</vt:lpstr>
      <vt:lpstr>Casos de enfermedad del Ébola / virus del Ébola (Estados Unidos)</vt:lpstr>
      <vt:lpstr>Casos de enfermedad del Ébola / virus del Ébola (Estados Unidos)</vt:lpstr>
      <vt:lpstr>Casos de enfermedad del Ébola / virus del Ébola (Estados Unidos)</vt:lpstr>
      <vt:lpstr>Transmisión del virus del Ébola</vt:lpstr>
      <vt:lpstr>Transmisión entre personas</vt:lpstr>
      <vt:lpstr>Evaluación de riesgos de la enfermedad del Ébola</vt:lpstr>
      <vt:lpstr>Evaluación de riesgos de la enfermedad del Ébola / virus del Ébola (continuación)</vt:lpstr>
      <vt:lpstr>Evaluación de riesgos de la enfermedad del Ébola / virus del Ébola (continuación)</vt:lpstr>
      <vt:lpstr>Evaluación de riesgos de la enfermedad del Ébola / virus del Ébola (continuación)</vt:lpstr>
      <vt:lpstr>Patogénesis del virus del Ébola</vt:lpstr>
      <vt:lpstr>Presentación clínica temprana</vt:lpstr>
      <vt:lpstr>Características clínicas</vt:lpstr>
      <vt:lpstr>Manifestaciones clínicas por sistemas de órganos del brote de la enfermedad del Ébola en África Occidental</vt:lpstr>
      <vt:lpstr>Ejemplos de síntomas hemorrágicos</vt:lpstr>
      <vt:lpstr>Resultados de laboratorio</vt:lpstr>
      <vt:lpstr>EVE: Resultados de las pruebas   de diagnóstico esperados con el paso del tiempo</vt:lpstr>
      <vt:lpstr>Diagnóstico del virus del Ébola</vt:lpstr>
      <vt:lpstr>Otros diagnósticos del virus del Ébola</vt:lpstr>
      <vt:lpstr>Laboratorios</vt:lpstr>
      <vt:lpstr>Empaque y envío de las muestras clínicas a los CDC para las pruebas de la enfermedad del Ébola</vt:lpstr>
      <vt:lpstr>Interpretación de los resultados negativos de la RCP-TI de la enfermedad del Ébola</vt:lpstr>
      <vt:lpstr>Manejo clínico de la enfermedad del Ébola:   Incluya cuidados de apoyo, pero intensivos</vt:lpstr>
      <vt:lpstr>Terapias en investigación para pacientes con la enfermedad del Ébola</vt:lpstr>
      <vt:lpstr>Recuperación de los pacientes </vt:lpstr>
      <vt:lpstr>Consideraciones prácticas para la evaluación de pacientes con posible enfermedad del Ébola en EE. UU.</vt:lpstr>
      <vt:lpstr>Presentación de PowerPoint</vt:lpstr>
      <vt:lpstr>Directrices provisionales de monitoreo y traslado de personas que estuvieron expuestas a la enfermedad del Ébola</vt:lpstr>
      <vt:lpstr>Resumen sobre la EVE</vt:lpstr>
      <vt:lpstr>Presentación de PowerPoint</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Ebola Outbreak Response West Africa</dc:title>
  <dc:creator>CDC User</dc:creator>
  <cp:lastModifiedBy>Aylin Perez</cp:lastModifiedBy>
  <cp:revision>853</cp:revision>
  <cp:lastPrinted>2014-10-07T20:49:52Z</cp:lastPrinted>
  <dcterms:created xsi:type="dcterms:W3CDTF">2014-08-27T13:05:44Z</dcterms:created>
  <dcterms:modified xsi:type="dcterms:W3CDTF">2016-03-28T19:37:01Z</dcterms:modified>
</cp:coreProperties>
</file>